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1" r:id="rId65"/>
    <p:sldId id="322" r:id="rId66"/>
    <p:sldId id="323" r:id="rId67"/>
    <p:sldId id="324" r:id="rId68"/>
    <p:sldId id="325" r:id="rId69"/>
    <p:sldId id="326" r:id="rId70"/>
    <p:sldId id="327" r:id="rId71"/>
    <p:sldId id="328" r:id="rId72"/>
    <p:sldId id="329" r:id="rId73"/>
    <p:sldId id="330" r:id="rId74"/>
    <p:sldId id="332" r:id="rId75"/>
    <p:sldId id="333" r:id="rId76"/>
    <p:sldId id="334" r:id="rId77"/>
    <p:sldId id="335" r:id="rId78"/>
    <p:sldId id="336" r:id="rId79"/>
    <p:sldId id="337" r:id="rId80"/>
    <p:sldId id="338" r:id="rId81"/>
  </p:sldIdLst>
  <p:sldSz cx="12192000" cy="6858000"/>
  <p:notesSz cx="6858000" cy="9144000"/>
  <p:embeddedFontLst>
    <p:embeddedFont>
      <p:font typeface="Georgia" panose="02040502050405020303" pitchFamily="18" charset="0"/>
      <p:regular r:id="rId83"/>
      <p:bold r:id="rId84"/>
      <p:italic r:id="rId85"/>
      <p:boldItalic r:id="rId86"/>
    </p:embeddedFont>
    <p:embeddedFont>
      <p:font typeface="Lora" pitchFamily="2" charset="0"/>
      <p:regular r:id="rId87"/>
      <p:bold r:id="rId88"/>
      <p:italic r:id="rId89"/>
      <p:boldItalic r:id="rId90"/>
    </p:embeddedFont>
    <p:embeddedFont>
      <p:font typeface="Montserrat" panose="000005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22965B-7893-454C-8A95-5D88BD0C615A}">
  <a:tblStyle styleId="{2022965B-7893-454C-8A95-5D88BD0C61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5bb71bb3_1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5bb71bb3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a5bb71bb3_1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fa5bb71bb3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a5bb71bb3_1_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a5bb71bb3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edc0e36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edc0e36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04b9b9e08c_2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04b9b9e08c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edc0e361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edc0e361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1edc0e361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1edc0e361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4b9b9e08c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4b9b9e08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4b9b9e08c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4b9b9e08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04b9b9e08c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04b9b9e08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a5bb71bb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a5bb71b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04b9b9e08c_2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4b9b9e08c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1edc0e3615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1edc0e36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1edc0e3615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1edc0e361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1edc0e3615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edc0e361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04b9b9e08c_2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04b9b9e08c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edc0e3615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edc0e36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1edc0e3615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1edc0e36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1c3914514e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1c391451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04b9b9e08c_2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04b9b9e08c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04b9b9e08c_2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04b9b9e08c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1c3914514e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1c3914514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edc0e3615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edc0e361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04b9b9e08c_2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04b9b9e08c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edc0e361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edc0e361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fa5bb71bb3_1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fa5bb71bb3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fa5bb71bb3_1_3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fa5bb71bb3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fa5bb71bb3_1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fa5bb71bb3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fa5bb71bb3_1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fa5bb71bb3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fa5bb71bb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fa5bb71bb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fa5bb71bb3_1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fa5bb71bb3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a5bb71bb3_1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fa5bb71bb3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fa5bb71bb3_1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fa5bb71bb3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a5bb71bb3_1_2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a5bb71bb3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fa5bb71bb3_1_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fa5bb71bb3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1ef478e88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1ef478e8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41b6ea538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41b6ea538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1ef478e88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1ef478e88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ef478e88c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ef478e88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41b6ea5380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41b6ea538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1ef478e88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1ef478e8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b71bb3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b71b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1ef478e88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1ef478e8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41b6ea5380_1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341b6ea5380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1ef478e88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1ef478e88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fa5bb71bb3_1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fa5bb71bb3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fa5bb71bb3_1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fa5bb71bb3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fa5bb71bb3_1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fa5bb71bb3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fa5bb71bb3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fa5bb71bb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fa5bb71bb3_1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fa5bb71bb3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fa5bb71bb3_1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fa5bb71bb3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fa5bb71bb3_1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fa5bb71bb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a5bb71bb3_1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a5bb71bb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fa5bb71bb3_1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fa5bb71bb3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0aed0322b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0aed0322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fa5bb71bb3_1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fa5bb71bb3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1f075362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31f075362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31f075362f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1f075362f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1f075362f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1f075362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1f075362f2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1f075362f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1f075362f2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1f075362f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41b6ea538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41b6ea53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41b6ea538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41b6ea53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341b6ea5380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341b6ea538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41b6ea5380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41b6ea538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1f075362f2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1f075362f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04b9b9e08c_2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304b9b9e08c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fa5bb71bb3_1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fa5bb71bb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a5bb71bb3_1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a5bb71bb3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fa5bb71bb3_1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fa5bb71bb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fa5bb71bb3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fa5bb71bb3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fa5bb71bb3_1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fa5bb71bb3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fa5bb71bb3_1_2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fa5bb71bb3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5bb71bb3_1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5bb71bb3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8" name="Google Shape;110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a5bb71bb3_1_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a5bb71bb3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4.jp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eprints.utm.my/99588/1/YapYoonHengMSKE2022.pdf" TargetMode="External"/><Relationship Id="rId4" Type="http://schemas.openxmlformats.org/officeDocument/2006/relationships/hyperlink" Target="https://doi.org/10.15406/mojfpt.2021.09.0025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8.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hyperlink" Target="https://link.springer.com/chapter/10.1007/978-3-319-11310-4_35" TargetMode="External"/><Relationship Id="rId4" Type="http://schemas.openxmlformats.org/officeDocument/2006/relationships/hyperlink" Target="https://www.sciencedirect.com/science/article/abs/pii/S014193311930705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png"/><Relationship Id="rId7"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11.jp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2.jp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3.jp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4.jp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5.jp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7.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8.jp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9.jp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0.jp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1.jp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8.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4.jp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hyperlink" Target="https://www.sciencedirect.com/science/article/pii/S1877050920306906" TargetMode="External"/><Relationship Id="rId4" Type="http://schemas.openxmlformats.org/officeDocument/2006/relationships/hyperlink" Target="https://www.sciencedirect.com/science/article/pii/S0168169920302052"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91000"/>
          </a:blip>
          <a:stretch>
            <a:fillRect/>
          </a:stretch>
        </a:blipFill>
        <a:effectLst/>
      </p:bgPr>
    </p:bg>
    <p:spTree>
      <p:nvGrpSpPr>
        <p:cNvPr id="1" name="Shape 83"/>
        <p:cNvGrpSpPr/>
        <p:nvPr/>
      </p:nvGrpSpPr>
      <p:grpSpPr>
        <a:xfrm>
          <a:off x="0" y="0"/>
          <a:ext cx="0" cy="0"/>
          <a:chOff x="0" y="0"/>
          <a:chExt cx="0" cy="0"/>
        </a:xfrm>
      </p:grpSpPr>
      <p:sp>
        <p:nvSpPr>
          <p:cNvPr id="84" name="Google Shape;84;p13"/>
          <p:cNvSpPr/>
          <p:nvPr/>
        </p:nvSpPr>
        <p:spPr>
          <a:xfrm>
            <a:off x="-2" y="1273830"/>
            <a:ext cx="12192000" cy="6869792"/>
          </a:xfrm>
          <a:prstGeom prst="rect">
            <a:avLst/>
          </a:prstGeom>
          <a:blipFill rotWithShape="1">
            <a:blip r:embed="rId4">
              <a:alphaModFix amt="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85" name="Google Shape;85;p13"/>
          <p:cNvSpPr/>
          <p:nvPr/>
        </p:nvSpPr>
        <p:spPr>
          <a:xfrm>
            <a:off x="0" y="0"/>
            <a:ext cx="1727200" cy="1600200"/>
          </a:xfrm>
          <a:custGeom>
            <a:avLst/>
            <a:gdLst/>
            <a:ahLst/>
            <a:cxnLst/>
            <a:rect l="l" t="t" r="r" b="b"/>
            <a:pathLst>
              <a:path w="2590800" h="2400300" extrusionOk="0">
                <a:moveTo>
                  <a:pt x="0" y="0"/>
                </a:moveTo>
                <a:lnTo>
                  <a:pt x="2374974" y="0"/>
                </a:lnTo>
                <a:lnTo>
                  <a:pt x="2397664" y="37350"/>
                </a:lnTo>
                <a:cubicBezTo>
                  <a:pt x="2520836" y="264087"/>
                  <a:pt x="2590800" y="523923"/>
                  <a:pt x="2590800" y="800100"/>
                </a:cubicBezTo>
                <a:cubicBezTo>
                  <a:pt x="2590800" y="1683866"/>
                  <a:pt x="1874366" y="2400300"/>
                  <a:pt x="990600" y="2400300"/>
                </a:cubicBezTo>
                <a:cubicBezTo>
                  <a:pt x="659188" y="2400300"/>
                  <a:pt x="351307" y="2299552"/>
                  <a:pt x="95913" y="2127011"/>
                </a:cubicBezTo>
                <a:lnTo>
                  <a:pt x="0" y="2055289"/>
                </a:lnTo>
                <a:lnTo>
                  <a:pt x="0" y="0"/>
                </a:ln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6" name="Google Shape;86;p13"/>
          <p:cNvSpPr/>
          <p:nvPr/>
        </p:nvSpPr>
        <p:spPr>
          <a:xfrm>
            <a:off x="10680700" y="5257800"/>
            <a:ext cx="1524000" cy="1600200"/>
          </a:xfrm>
          <a:custGeom>
            <a:avLst/>
            <a:gdLst/>
            <a:ahLst/>
            <a:cxnLst/>
            <a:rect l="l" t="t" r="r" b="b"/>
            <a:pathLst>
              <a:path w="2286000" h="2400300" extrusionOk="0">
                <a:moveTo>
                  <a:pt x="1600200" y="0"/>
                </a:moveTo>
                <a:cubicBezTo>
                  <a:pt x="1821142" y="0"/>
                  <a:pt x="2031624" y="44777"/>
                  <a:pt x="2223070" y="125752"/>
                </a:cubicBezTo>
                <a:lnTo>
                  <a:pt x="2286000" y="156067"/>
                </a:lnTo>
                <a:lnTo>
                  <a:pt x="2286000" y="2400300"/>
                </a:lnTo>
                <a:lnTo>
                  <a:pt x="215826" y="2400300"/>
                </a:lnTo>
                <a:lnTo>
                  <a:pt x="193136" y="2362950"/>
                </a:lnTo>
                <a:cubicBezTo>
                  <a:pt x="69964" y="2136213"/>
                  <a:pt x="0" y="1876377"/>
                  <a:pt x="0" y="1600200"/>
                </a:cubicBezTo>
                <a:cubicBezTo>
                  <a:pt x="0" y="716434"/>
                  <a:pt x="716434" y="0"/>
                  <a:pt x="1600200" y="0"/>
                </a:cubicBez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7" name="Google Shape;87;p13"/>
          <p:cNvSpPr/>
          <p:nvPr/>
        </p:nvSpPr>
        <p:spPr>
          <a:xfrm>
            <a:off x="-2" y="5144729"/>
            <a:ext cx="1727200" cy="1732935"/>
          </a:xfrm>
          <a:custGeom>
            <a:avLst/>
            <a:gdLst/>
            <a:ahLst/>
            <a:cxnLst/>
            <a:rect l="l" t="t" r="r" b="b"/>
            <a:pathLst>
              <a:path w="2590800" h="2599403" extrusionOk="0">
                <a:moveTo>
                  <a:pt x="990600" y="0"/>
                </a:moveTo>
                <a:cubicBezTo>
                  <a:pt x="1874366" y="0"/>
                  <a:pt x="2590800" y="716434"/>
                  <a:pt x="2590800" y="1600200"/>
                </a:cubicBezTo>
                <a:cubicBezTo>
                  <a:pt x="2590800" y="1931612"/>
                  <a:pt x="2490052" y="2239493"/>
                  <a:pt x="2317511" y="2494887"/>
                </a:cubicBezTo>
                <a:lnTo>
                  <a:pt x="2239356" y="2599403"/>
                </a:lnTo>
                <a:lnTo>
                  <a:pt x="0" y="2599403"/>
                </a:lnTo>
                <a:lnTo>
                  <a:pt x="0" y="345012"/>
                </a:lnTo>
                <a:lnTo>
                  <a:pt x="95913" y="273289"/>
                </a:lnTo>
                <a:cubicBezTo>
                  <a:pt x="351307" y="100749"/>
                  <a:pt x="659188" y="0"/>
                  <a:pt x="990600" y="0"/>
                </a:cubicBez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8" name="Google Shape;88;p13"/>
          <p:cNvSpPr/>
          <p:nvPr/>
        </p:nvSpPr>
        <p:spPr>
          <a:xfrm>
            <a:off x="1016000" y="4902200"/>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9" name="Google Shape;89;p13"/>
          <p:cNvSpPr/>
          <p:nvPr/>
        </p:nvSpPr>
        <p:spPr>
          <a:xfrm>
            <a:off x="5356124" y="2260600"/>
            <a:ext cx="1479753" cy="558800"/>
          </a:xfrm>
          <a:custGeom>
            <a:avLst/>
            <a:gdLst/>
            <a:ahLst/>
            <a:cxnLst/>
            <a:rect l="l" t="t" r="r" b="b"/>
            <a:pathLst>
              <a:path w="2219630" h="838200" extrusionOk="0">
                <a:moveTo>
                  <a:pt x="419100" y="0"/>
                </a:moveTo>
                <a:cubicBezTo>
                  <a:pt x="534831" y="0"/>
                  <a:pt x="639606" y="46909"/>
                  <a:pt x="715448" y="122752"/>
                </a:cubicBezTo>
                <a:lnTo>
                  <a:pt x="764457" y="182151"/>
                </a:lnTo>
                <a:lnTo>
                  <a:pt x="813466" y="122752"/>
                </a:lnTo>
                <a:cubicBezTo>
                  <a:pt x="889308" y="46909"/>
                  <a:pt x="994083" y="0"/>
                  <a:pt x="1109815" y="0"/>
                </a:cubicBezTo>
                <a:cubicBezTo>
                  <a:pt x="1225546" y="0"/>
                  <a:pt x="1330321" y="46909"/>
                  <a:pt x="1406164" y="122752"/>
                </a:cubicBezTo>
                <a:lnTo>
                  <a:pt x="1455173" y="182151"/>
                </a:lnTo>
                <a:lnTo>
                  <a:pt x="1504182" y="122752"/>
                </a:lnTo>
                <a:cubicBezTo>
                  <a:pt x="1580024" y="46909"/>
                  <a:pt x="1684799" y="0"/>
                  <a:pt x="1800530" y="0"/>
                </a:cubicBezTo>
                <a:cubicBezTo>
                  <a:pt x="2031993" y="0"/>
                  <a:pt x="2219630" y="187637"/>
                  <a:pt x="2219630" y="419100"/>
                </a:cubicBezTo>
                <a:cubicBezTo>
                  <a:pt x="2219630" y="650563"/>
                  <a:pt x="2031993" y="838200"/>
                  <a:pt x="1800530" y="838200"/>
                </a:cubicBezTo>
                <a:cubicBezTo>
                  <a:pt x="1684799" y="838200"/>
                  <a:pt x="1580024" y="791291"/>
                  <a:pt x="1504182" y="715449"/>
                </a:cubicBezTo>
                <a:lnTo>
                  <a:pt x="1455173" y="656049"/>
                </a:lnTo>
                <a:lnTo>
                  <a:pt x="1406164" y="715449"/>
                </a:lnTo>
                <a:cubicBezTo>
                  <a:pt x="1330321" y="791291"/>
                  <a:pt x="1225546" y="838200"/>
                  <a:pt x="1109815" y="838200"/>
                </a:cubicBezTo>
                <a:cubicBezTo>
                  <a:pt x="994083" y="838200"/>
                  <a:pt x="889308" y="791291"/>
                  <a:pt x="813466" y="715449"/>
                </a:cubicBezTo>
                <a:lnTo>
                  <a:pt x="764457" y="656049"/>
                </a:lnTo>
                <a:lnTo>
                  <a:pt x="715448" y="715449"/>
                </a:lnTo>
                <a:cubicBezTo>
                  <a:pt x="639606" y="791291"/>
                  <a:pt x="534831" y="838200"/>
                  <a:pt x="419100" y="838200"/>
                </a:cubicBezTo>
                <a:cubicBezTo>
                  <a:pt x="187637" y="838200"/>
                  <a:pt x="0" y="650563"/>
                  <a:pt x="0" y="419100"/>
                </a:cubicBezTo>
                <a:cubicBezTo>
                  <a:pt x="0" y="187637"/>
                  <a:pt x="187637" y="0"/>
                  <a:pt x="419100" y="0"/>
                </a:cubicBezTo>
                <a:close/>
              </a:path>
            </a:pathLst>
          </a:custGeom>
          <a:solidFill>
            <a:schemeClr val="accent1">
              <a:alpha val="6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0" name="Google Shape;90;p13"/>
          <p:cNvSpPr/>
          <p:nvPr/>
        </p:nvSpPr>
        <p:spPr>
          <a:xfrm rot="4028150" flipH="1">
            <a:off x="10415137" y="-289955"/>
            <a:ext cx="1953311" cy="2013042"/>
          </a:xfrm>
          <a:custGeom>
            <a:avLst/>
            <a:gdLst/>
            <a:ahLst/>
            <a:cxnLst/>
            <a:rect l="l" t="t" r="r" b="b"/>
            <a:pathLst>
              <a:path w="2929966" h="3019563" extrusionOk="0">
                <a:moveTo>
                  <a:pt x="2929966" y="2309350"/>
                </a:moveTo>
                <a:lnTo>
                  <a:pt x="1956160" y="0"/>
                </a:lnTo>
                <a:lnTo>
                  <a:pt x="140651" y="765564"/>
                </a:lnTo>
                <a:lnTo>
                  <a:pt x="125752" y="796493"/>
                </a:lnTo>
                <a:cubicBezTo>
                  <a:pt x="44777" y="987937"/>
                  <a:pt x="0" y="1198421"/>
                  <a:pt x="0" y="1419363"/>
                </a:cubicBezTo>
                <a:cubicBezTo>
                  <a:pt x="1" y="2303130"/>
                  <a:pt x="716434" y="3019563"/>
                  <a:pt x="1600200" y="3019563"/>
                </a:cubicBezTo>
                <a:cubicBezTo>
                  <a:pt x="2152554" y="3019563"/>
                  <a:pt x="2639543" y="2739706"/>
                  <a:pt x="2927111" y="2314050"/>
                </a:cubicBezTo>
                <a:lnTo>
                  <a:pt x="2929966" y="2309350"/>
                </a:ln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1" name="Google Shape;91;p13"/>
          <p:cNvSpPr/>
          <p:nvPr/>
        </p:nvSpPr>
        <p:spPr>
          <a:xfrm rot="4028150" flipH="1">
            <a:off x="9815399" y="675285"/>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2" name="Google Shape;92;p13"/>
          <p:cNvSpPr txBox="1"/>
          <p:nvPr/>
        </p:nvSpPr>
        <p:spPr>
          <a:xfrm>
            <a:off x="-1318539" y="2126073"/>
            <a:ext cx="15510015" cy="32316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Revolutionizing Tomato Production</a:t>
            </a:r>
            <a:endParaRPr/>
          </a:p>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 and quality assessment using AI</a:t>
            </a:r>
            <a:endParaRPr sz="4800" b="0" i="0" u="none" strike="noStrike" cap="none">
              <a:solidFill>
                <a:schemeClr val="dk1"/>
              </a:solidFill>
              <a:latin typeface="Georgia"/>
              <a:ea typeface="Georgia"/>
              <a:cs typeface="Georgia"/>
              <a:sym typeface="Georgia"/>
            </a:endParaRPr>
          </a:p>
          <a:p>
            <a:pPr marL="0" marR="0" lvl="0" indent="0" algn="l" rtl="0">
              <a:spcBef>
                <a:spcPts val="0"/>
              </a:spcBef>
              <a:spcAft>
                <a:spcPts val="0"/>
              </a:spcAft>
              <a:buNone/>
            </a:pPr>
            <a:br>
              <a:rPr lang="en-US" sz="5400" b="0" i="0" u="none" strike="noStrike" cap="none">
                <a:solidFill>
                  <a:schemeClr val="dk1"/>
                </a:solidFill>
                <a:latin typeface="Georgia"/>
                <a:ea typeface="Georgia"/>
                <a:cs typeface="Georgia"/>
                <a:sym typeface="Georgia"/>
              </a:rPr>
            </a:br>
            <a:endParaRPr sz="5400" b="1">
              <a:solidFill>
                <a:schemeClr val="lt1"/>
              </a:solidFill>
              <a:latin typeface="Montserrat"/>
              <a:ea typeface="Montserrat"/>
              <a:cs typeface="Montserrat"/>
              <a:sym typeface="Montserrat"/>
            </a:endParaRPr>
          </a:p>
        </p:txBody>
      </p:sp>
      <p:sp>
        <p:nvSpPr>
          <p:cNvPr id="93" name="Google Shape;93;p13"/>
          <p:cNvSpPr/>
          <p:nvPr/>
        </p:nvSpPr>
        <p:spPr>
          <a:xfrm rot="-5400000">
            <a:off x="9398550" y="3909400"/>
            <a:ext cx="611100" cy="25059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13"/>
          <p:cNvSpPr txBox="1"/>
          <p:nvPr/>
        </p:nvSpPr>
        <p:spPr>
          <a:xfrm>
            <a:off x="8451156" y="4909003"/>
            <a:ext cx="25994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24-25J-337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0" name="Google Shape;230;p2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1" name="Google Shape;231;p2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2" name="Google Shape;232;p22"/>
          <p:cNvSpPr txBox="1"/>
          <p:nvPr/>
        </p:nvSpPr>
        <p:spPr>
          <a:xfrm>
            <a:off x="3462713" y="388825"/>
            <a:ext cx="5085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233" name="Google Shape;233;p2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34" name="Google Shape;234;p2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graphicFrame>
        <p:nvGraphicFramePr>
          <p:cNvPr id="235" name="Google Shape;235;p22"/>
          <p:cNvGraphicFramePr/>
          <p:nvPr/>
        </p:nvGraphicFramePr>
        <p:xfrm>
          <a:off x="639825" y="1204113"/>
          <a:ext cx="10245325" cy="4163600"/>
        </p:xfrm>
        <a:graphic>
          <a:graphicData uri="http://schemas.openxmlformats.org/drawingml/2006/table">
            <a:tbl>
              <a:tblPr>
                <a:noFill/>
                <a:tableStyleId>{2022965B-7893-454C-8A95-5D88BD0C615A}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58550">
                <a:tc>
                  <a:txBody>
                    <a:bodyPr/>
                    <a:lstStyle/>
                    <a:p>
                      <a:pPr marL="0" lvl="0" indent="0" algn="l" rtl="0">
                        <a:spcBef>
                          <a:spcPts val="0"/>
                        </a:spcBef>
                        <a:spcAft>
                          <a:spcPts val="0"/>
                        </a:spcAft>
                        <a:buNone/>
                      </a:pPr>
                      <a:r>
                        <a:rPr lang="en-US" sz="2100" b="1">
                          <a:solidFill>
                            <a:schemeClr val="lt1"/>
                          </a:solidFill>
                        </a:rPr>
                        <a:t>Features</a:t>
                      </a:r>
                      <a:endParaRPr sz="21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Proposed Mobile Application</a:t>
                      </a:r>
                      <a:endParaRPr sz="20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          Other apps</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658550">
                <a:tc>
                  <a:txBody>
                    <a:bodyPr/>
                    <a:lstStyle/>
                    <a:p>
                      <a:pPr marL="0" lvl="0" indent="0" algn="l" rtl="0">
                        <a:spcBef>
                          <a:spcPts val="0"/>
                        </a:spcBef>
                        <a:spcAft>
                          <a:spcPts val="0"/>
                        </a:spcAft>
                        <a:buNone/>
                      </a:pPr>
                      <a:r>
                        <a:rPr lang="en-US" sz="1800">
                          <a:solidFill>
                            <a:schemeClr val="lt1"/>
                          </a:solidFill>
                        </a:rPr>
                        <a:t>Mobile App</a:t>
                      </a:r>
                      <a:endParaRPr sz="18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t>✅</a:t>
                      </a:r>
                      <a:endParaRPr sz="3300"/>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extLst>
                  <a:ext uri="{0D108BD9-81ED-4DB2-BD59-A6C34878D82A}">
                    <a16:rowId xmlns:a16="http://schemas.microsoft.com/office/drawing/2014/main" val="10001"/>
                  </a:ext>
                </a:extLst>
              </a:tr>
              <a:tr h="658550">
                <a:tc>
                  <a:txBody>
                    <a:bodyPr/>
                    <a:lstStyle/>
                    <a:p>
                      <a:pPr marL="0" lvl="0" indent="0" algn="l" rtl="0">
                        <a:spcBef>
                          <a:spcPts val="0"/>
                        </a:spcBef>
                        <a:spcAft>
                          <a:spcPts val="0"/>
                        </a:spcAft>
                        <a:buNone/>
                      </a:pPr>
                      <a:r>
                        <a:rPr lang="en-US" sz="1900">
                          <a:solidFill>
                            <a:schemeClr val="lt1"/>
                          </a:solidFill>
                        </a:rPr>
                        <a:t>Input Image </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t> ❌</a:t>
                      </a:r>
                      <a:endParaRPr sz="2900"/>
                    </a:p>
                  </a:txBody>
                  <a:tcPr marL="91425" marR="91425" marT="91425" marB="91425"/>
                </a:tc>
                <a:extLst>
                  <a:ext uri="{0D108BD9-81ED-4DB2-BD59-A6C34878D82A}">
                    <a16:rowId xmlns:a16="http://schemas.microsoft.com/office/drawing/2014/main" val="10002"/>
                  </a:ext>
                </a:extLst>
              </a:tr>
              <a:tr h="658550">
                <a:tc>
                  <a:txBody>
                    <a:bodyPr/>
                    <a:lstStyle/>
                    <a:p>
                      <a:pPr marL="0" lvl="0" indent="0" algn="l" rtl="0">
                        <a:spcBef>
                          <a:spcPts val="0"/>
                        </a:spcBef>
                        <a:spcAft>
                          <a:spcPts val="0"/>
                        </a:spcAft>
                        <a:buNone/>
                      </a:pPr>
                      <a:r>
                        <a:rPr lang="en-US" sz="1900">
                          <a:solidFill>
                            <a:schemeClr val="lt1"/>
                          </a:solidFill>
                        </a:rPr>
                        <a:t>Identify Harvesting Time</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3"/>
                  </a:ext>
                </a:extLst>
              </a:tr>
              <a:tr h="658550">
                <a:tc>
                  <a:txBody>
                    <a:bodyPr/>
                    <a:lstStyle/>
                    <a:p>
                      <a:pPr marL="0" lvl="0" indent="0" algn="l" rtl="0">
                        <a:spcBef>
                          <a:spcPts val="0"/>
                        </a:spcBef>
                        <a:spcAft>
                          <a:spcPts val="0"/>
                        </a:spcAft>
                        <a:buNone/>
                      </a:pPr>
                      <a:r>
                        <a:rPr lang="en-US" sz="1900">
                          <a:solidFill>
                            <a:schemeClr val="lt1"/>
                          </a:solidFill>
                        </a:rPr>
                        <a:t>Identify Tomato Stages</a:t>
                      </a:r>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4"/>
                  </a:ext>
                </a:extLst>
              </a:tr>
              <a:tr h="658550">
                <a:tc>
                  <a:txBody>
                    <a:bodyPr/>
                    <a:lstStyle/>
                    <a:p>
                      <a:pPr marL="0" lvl="0" indent="0" algn="l" rtl="0">
                        <a:spcBef>
                          <a:spcPts val="0"/>
                        </a:spcBef>
                        <a:spcAft>
                          <a:spcPts val="0"/>
                        </a:spcAft>
                        <a:buNone/>
                      </a:pPr>
                      <a:r>
                        <a:rPr lang="en-US" sz="1900">
                          <a:solidFill>
                            <a:schemeClr val="lt1"/>
                          </a:solidFill>
                        </a:rPr>
                        <a:t>Focused Content</a:t>
                      </a:r>
                      <a:endParaRPr sz="1900">
                        <a:solidFill>
                          <a:schemeClr val="lt1"/>
                        </a:solidFill>
                      </a:endParaRPr>
                    </a:p>
                    <a:p>
                      <a:pPr marL="0" lvl="0" indent="0" algn="l" rtl="0">
                        <a:spcBef>
                          <a:spcPts val="0"/>
                        </a:spcBef>
                        <a:spcAft>
                          <a:spcPts val="0"/>
                        </a:spcAft>
                        <a:buNone/>
                      </a:pP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36" name="Google Shape;236;p22"/>
          <p:cNvGraphicFramePr/>
          <p:nvPr/>
        </p:nvGraphicFramePr>
        <p:xfrm>
          <a:off x="639813" y="5367625"/>
          <a:ext cx="10245325" cy="615600"/>
        </p:xfrm>
        <a:graphic>
          <a:graphicData uri="http://schemas.openxmlformats.org/drawingml/2006/table">
            <a:tbl>
              <a:tblPr>
                <a:noFill/>
                <a:tableStyleId>{2022965B-7893-454C-8A95-5D88BD0C615A}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15600">
                <a:tc>
                  <a:txBody>
                    <a:bodyPr/>
                    <a:lstStyle/>
                    <a:p>
                      <a:pPr marL="0" lvl="0" indent="0" algn="l" rtl="0">
                        <a:spcBef>
                          <a:spcPts val="0"/>
                        </a:spcBef>
                        <a:spcAft>
                          <a:spcPts val="0"/>
                        </a:spcAft>
                        <a:buNone/>
                      </a:pPr>
                      <a:r>
                        <a:rPr lang="en-US" sz="1900">
                          <a:solidFill>
                            <a:schemeClr val="lt1"/>
                          </a:solidFill>
                        </a:rPr>
                        <a:t>Device Compatibility</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rgbClr val="00FF00"/>
                          </a:solidFill>
                        </a:rPr>
                        <a:t>            IOS / Android</a:t>
                      </a:r>
                      <a:endParaRPr sz="2000">
                        <a:solidFill>
                          <a:srgbClr val="00FF00"/>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chemeClr val="accent3"/>
                          </a:solidFill>
                        </a:rPr>
                        <a:t>      </a:t>
                      </a:r>
                      <a:r>
                        <a:rPr lang="en-US" sz="2000">
                          <a:solidFill>
                            <a:srgbClr val="00FF00"/>
                          </a:solidFill>
                        </a:rPr>
                        <a:t>Android</a:t>
                      </a:r>
                      <a:endParaRPr sz="2600">
                        <a:solidFill>
                          <a:srgbClr val="00FF00"/>
                        </a:solidFill>
                        <a:highlight>
                          <a:srgbClr val="00FF00"/>
                        </a:highlight>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2" name="Google Shape;242;p2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3" name="Google Shape;243;p2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244;p23"/>
          <p:cNvSpPr txBox="1"/>
          <p:nvPr/>
        </p:nvSpPr>
        <p:spPr>
          <a:xfrm>
            <a:off x="2404125" y="349700"/>
            <a:ext cx="6986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245" name="Google Shape;245;p2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46" name="Google Shape;246;p2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47" name="Google Shape;247;p23"/>
          <p:cNvSpPr txBox="1"/>
          <p:nvPr/>
        </p:nvSpPr>
        <p:spPr>
          <a:xfrm>
            <a:off x="897850" y="965300"/>
            <a:ext cx="9698400" cy="543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a:ea typeface="Montserrat"/>
                <a:cs typeface="Montserrat"/>
                <a:sym typeface="Montserrat"/>
              </a:rPr>
              <a:t>Main Objective</a:t>
            </a:r>
            <a:endParaRPr sz="25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Develop a mobile application to identify the best time to harvest tomatoes.</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As well as the stages of ripeness and the time period during which they should be harvested.</a:t>
            </a: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r>
              <a:rPr lang="en-US" sz="2500">
                <a:solidFill>
                  <a:schemeClr val="lt1"/>
                </a:solidFill>
                <a:latin typeface="Montserrat"/>
                <a:ea typeface="Montserrat"/>
                <a:cs typeface="Montserrat"/>
                <a:sym typeface="Montserrat"/>
              </a:rPr>
              <a:t>Sub Objective</a:t>
            </a:r>
            <a:endParaRPr sz="25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Create user friendly</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Interactive mobile application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limited resource utilization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Add real time images to recognize tomatoes ripeness stages and harvesting time</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3" name="Google Shape;253;p2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4" name="Google Shape;254;p2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2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256" name="Google Shape;256;p2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57" name="Google Shape;257;p2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58" name="Google Shape;258;p24"/>
          <p:cNvSpPr txBox="1"/>
          <p:nvPr/>
        </p:nvSpPr>
        <p:spPr>
          <a:xfrm>
            <a:off x="944975" y="1410500"/>
            <a:ext cx="10047300" cy="47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59" name="Google Shape;259;p24"/>
          <p:cNvPicPr preferRelativeResize="0"/>
          <p:nvPr/>
        </p:nvPicPr>
        <p:blipFill>
          <a:blip r:embed="rId4">
            <a:alphaModFix/>
          </a:blip>
          <a:stretch>
            <a:fillRect/>
          </a:stretch>
        </p:blipFill>
        <p:spPr>
          <a:xfrm>
            <a:off x="1061160" y="1155950"/>
            <a:ext cx="9814938" cy="5091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265" name="Google Shape;265;p2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266;p2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7" name="Google Shape;267;p2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8" name="Google Shape;268;p25"/>
          <p:cNvSpPr txBox="1"/>
          <p:nvPr/>
        </p:nvSpPr>
        <p:spPr>
          <a:xfrm>
            <a:off x="509925" y="1677900"/>
            <a:ext cx="6667500" cy="4276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Finding an appropriate dataset </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Completing the test model using test data obtained </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Train the ML model using the dataset </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Identifying the criteria for selecting</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Developed mobile App</a:t>
            </a: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p:txBody>
      </p:sp>
      <p:pic>
        <p:nvPicPr>
          <p:cNvPr id="269" name="Google Shape;269;p25"/>
          <p:cNvPicPr preferRelativeResize="0"/>
          <p:nvPr/>
        </p:nvPicPr>
        <p:blipFill>
          <a:blip r:embed="rId3">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75" name="Google Shape;275;p2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6" name="Google Shape;276;p2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77" name="Google Shape;277;p2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78" name="Google Shape;278;p2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79" name="Google Shape;279;p26"/>
          <p:cNvSpPr txBox="1"/>
          <p:nvPr/>
        </p:nvSpPr>
        <p:spPr>
          <a:xfrm>
            <a:off x="826375" y="57900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Model training</a:t>
            </a:r>
            <a:endParaRPr sz="2800">
              <a:solidFill>
                <a:schemeClr val="lt1"/>
              </a:solidFill>
              <a:latin typeface="Montserrat"/>
              <a:ea typeface="Montserrat"/>
              <a:cs typeface="Montserrat"/>
              <a:sym typeface="Montserrat"/>
            </a:endParaRPr>
          </a:p>
        </p:txBody>
      </p:sp>
      <p:pic>
        <p:nvPicPr>
          <p:cNvPr id="280" name="Google Shape;280;p26" title="training model.png"/>
          <p:cNvPicPr preferRelativeResize="0"/>
          <p:nvPr/>
        </p:nvPicPr>
        <p:blipFill>
          <a:blip r:embed="rId3">
            <a:alphaModFix/>
          </a:blip>
          <a:stretch>
            <a:fillRect/>
          </a:stretch>
        </p:blipFill>
        <p:spPr>
          <a:xfrm>
            <a:off x="1363475" y="1367900"/>
            <a:ext cx="8815826" cy="4422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86" name="Google Shape;286;p2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2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8" name="Google Shape;288;p2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9" name="Google Shape;289;p2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90" name="Google Shape;290;p27"/>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Backend Running Stage</a:t>
            </a:r>
            <a:endParaRPr sz="2800">
              <a:solidFill>
                <a:schemeClr val="lt1"/>
              </a:solidFill>
              <a:latin typeface="Montserrat"/>
              <a:ea typeface="Montserrat"/>
              <a:cs typeface="Montserrat"/>
              <a:sym typeface="Montserrat"/>
            </a:endParaRPr>
          </a:p>
        </p:txBody>
      </p:sp>
      <p:pic>
        <p:nvPicPr>
          <p:cNvPr id="291" name="Google Shape;291;p27" title="backend.png"/>
          <p:cNvPicPr preferRelativeResize="0"/>
          <p:nvPr/>
        </p:nvPicPr>
        <p:blipFill>
          <a:blip r:embed="rId3">
            <a:alphaModFix/>
          </a:blip>
          <a:stretch>
            <a:fillRect/>
          </a:stretch>
        </p:blipFill>
        <p:spPr>
          <a:xfrm>
            <a:off x="1090875" y="1451750"/>
            <a:ext cx="9421949" cy="4290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97" name="Google Shape;297;p2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2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99" name="Google Shape;299;p2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0" name="Google Shape;300;p2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01" name="Google Shape;301;p28"/>
          <p:cNvSpPr txBox="1"/>
          <p:nvPr/>
        </p:nvSpPr>
        <p:spPr>
          <a:xfrm>
            <a:off x="826375" y="57900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CNN model </a:t>
            </a:r>
            <a:endParaRPr sz="2800">
              <a:solidFill>
                <a:schemeClr val="lt1"/>
              </a:solidFill>
              <a:latin typeface="Montserrat"/>
              <a:ea typeface="Montserrat"/>
              <a:cs typeface="Montserrat"/>
              <a:sym typeface="Montserrat"/>
            </a:endParaRPr>
          </a:p>
        </p:txBody>
      </p:sp>
      <p:pic>
        <p:nvPicPr>
          <p:cNvPr id="302" name="Google Shape;302;p28" title="CNN model training.png"/>
          <p:cNvPicPr preferRelativeResize="0"/>
          <p:nvPr/>
        </p:nvPicPr>
        <p:blipFill>
          <a:blip r:embed="rId3">
            <a:alphaModFix/>
          </a:blip>
          <a:stretch>
            <a:fillRect/>
          </a:stretch>
        </p:blipFill>
        <p:spPr>
          <a:xfrm>
            <a:off x="2363625" y="1367900"/>
            <a:ext cx="7051198" cy="426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8" name="Google Shape;308;p2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9" name="Google Shape;309;p2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0" name="Google Shape;310;p29"/>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11" name="Google Shape;311;p29" title="Yolov8 model training.png"/>
          <p:cNvPicPr preferRelativeResize="0"/>
          <p:nvPr/>
        </p:nvPicPr>
        <p:blipFill>
          <a:blip r:embed="rId3">
            <a:alphaModFix/>
          </a:blip>
          <a:stretch>
            <a:fillRect/>
          </a:stretch>
        </p:blipFill>
        <p:spPr>
          <a:xfrm>
            <a:off x="1743277" y="1210100"/>
            <a:ext cx="8077127" cy="4591213"/>
          </a:xfrm>
          <a:prstGeom prst="rect">
            <a:avLst/>
          </a:prstGeom>
          <a:noFill/>
          <a:ln>
            <a:noFill/>
          </a:ln>
        </p:spPr>
      </p:pic>
      <p:sp>
        <p:nvSpPr>
          <p:cNvPr id="312" name="Google Shape;312;p29"/>
          <p:cNvSpPr txBox="1"/>
          <p:nvPr/>
        </p:nvSpPr>
        <p:spPr>
          <a:xfrm>
            <a:off x="416900" y="5953725"/>
            <a:ext cx="417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Yolov8 model </a:t>
            </a:r>
            <a:endParaRPr sz="28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3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9" name="Google Shape;319;p3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0" name="Google Shape;320;p30"/>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21" name="Google Shape;321;p30" title="flutter App Running.png"/>
          <p:cNvPicPr preferRelativeResize="0"/>
          <p:nvPr/>
        </p:nvPicPr>
        <p:blipFill>
          <a:blip r:embed="rId3">
            <a:alphaModFix/>
          </a:blip>
          <a:stretch>
            <a:fillRect/>
          </a:stretch>
        </p:blipFill>
        <p:spPr>
          <a:xfrm>
            <a:off x="950650" y="1210100"/>
            <a:ext cx="9688673" cy="4577850"/>
          </a:xfrm>
          <a:prstGeom prst="rect">
            <a:avLst/>
          </a:prstGeom>
          <a:noFill/>
          <a:ln>
            <a:noFill/>
          </a:ln>
        </p:spPr>
      </p:pic>
      <p:sp>
        <p:nvSpPr>
          <p:cNvPr id="322" name="Google Shape;322;p30"/>
          <p:cNvSpPr txBox="1"/>
          <p:nvPr/>
        </p:nvSpPr>
        <p:spPr>
          <a:xfrm>
            <a:off x="312675" y="5940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app running stage</a:t>
            </a:r>
            <a:endParaRPr sz="2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3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9" name="Google Shape;329;p3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30" name="Google Shape;330;p31"/>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31" name="Google Shape;331;p31" title="3.png"/>
          <p:cNvPicPr preferRelativeResize="0"/>
          <p:nvPr/>
        </p:nvPicPr>
        <p:blipFill>
          <a:blip r:embed="rId3">
            <a:alphaModFix/>
          </a:blip>
          <a:stretch>
            <a:fillRect/>
          </a:stretch>
        </p:blipFill>
        <p:spPr>
          <a:xfrm>
            <a:off x="6103375" y="1057700"/>
            <a:ext cx="3183153" cy="5495500"/>
          </a:xfrm>
          <a:prstGeom prst="rect">
            <a:avLst/>
          </a:prstGeom>
          <a:noFill/>
          <a:ln>
            <a:noFill/>
          </a:ln>
        </p:spPr>
      </p:pic>
      <p:pic>
        <p:nvPicPr>
          <p:cNvPr id="332" name="Google Shape;332;p31" title="second page.png"/>
          <p:cNvPicPr preferRelativeResize="0"/>
          <p:nvPr/>
        </p:nvPicPr>
        <p:blipFill>
          <a:blip r:embed="rId4">
            <a:alphaModFix/>
          </a:blip>
          <a:stretch>
            <a:fillRect/>
          </a:stretch>
        </p:blipFill>
        <p:spPr>
          <a:xfrm>
            <a:off x="1369128" y="1057700"/>
            <a:ext cx="2907297" cy="5495500"/>
          </a:xfrm>
          <a:prstGeom prst="rect">
            <a:avLst/>
          </a:prstGeom>
          <a:noFill/>
          <a:ln>
            <a:noFill/>
          </a:ln>
        </p:spPr>
      </p:pic>
      <p:sp>
        <p:nvSpPr>
          <p:cNvPr id="333" name="Google Shape;333;p31"/>
          <p:cNvSpPr txBox="1"/>
          <p:nvPr/>
        </p:nvSpPr>
        <p:spPr>
          <a:xfrm>
            <a:off x="125050" y="5999100"/>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2 page</a:t>
            </a:r>
            <a:endParaRPr sz="2800">
              <a:solidFill>
                <a:schemeClr val="lt1"/>
              </a:solidFill>
              <a:latin typeface="Montserrat"/>
              <a:ea typeface="Montserrat"/>
              <a:cs typeface="Montserrat"/>
              <a:sym typeface="Montserrat"/>
            </a:endParaRPr>
          </a:p>
        </p:txBody>
      </p:sp>
      <p:sp>
        <p:nvSpPr>
          <p:cNvPr id="334" name="Google Shape;334;p31"/>
          <p:cNvSpPr txBox="1"/>
          <p:nvPr/>
        </p:nvSpPr>
        <p:spPr>
          <a:xfrm>
            <a:off x="9470125" y="5863925"/>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3 page</a:t>
            </a:r>
            <a:endParaRPr sz="28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461800" y="389575"/>
            <a:ext cx="2469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u="sng">
                <a:solidFill>
                  <a:schemeClr val="lt1"/>
                </a:solidFill>
                <a:latin typeface="Montserrat"/>
                <a:ea typeface="Montserrat"/>
                <a:cs typeface="Montserrat"/>
                <a:sym typeface="Montserrat"/>
              </a:rPr>
              <a:t>Our Team</a:t>
            </a:r>
            <a:endParaRPr sz="3400" b="1" u="sng">
              <a:solidFill>
                <a:schemeClr val="lt1"/>
              </a:solidFill>
              <a:latin typeface="Montserrat"/>
              <a:ea typeface="Montserrat"/>
              <a:cs typeface="Montserrat"/>
              <a:sym typeface="Montserrat"/>
            </a:endParaRPr>
          </a:p>
        </p:txBody>
      </p:sp>
      <p:sp>
        <p:nvSpPr>
          <p:cNvPr id="100" name="Google Shape;100;p14"/>
          <p:cNvSpPr/>
          <p:nvPr/>
        </p:nvSpPr>
        <p:spPr>
          <a:xfrm>
            <a:off x="4829000"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1" name="Google Shape;101;p14"/>
          <p:cNvSpPr/>
          <p:nvPr/>
        </p:nvSpPr>
        <p:spPr>
          <a:xfrm>
            <a:off x="1815975" y="3940026"/>
            <a:ext cx="1878300" cy="18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2" name="Google Shape;102;p14"/>
          <p:cNvSpPr/>
          <p:nvPr/>
        </p:nvSpPr>
        <p:spPr>
          <a:xfrm>
            <a:off x="7888267"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3" name="Google Shape;103;p14"/>
          <p:cNvSpPr/>
          <p:nvPr/>
        </p:nvSpPr>
        <p:spPr>
          <a:xfrm>
            <a:off x="6170804"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4" name="Google Shape;104;p14"/>
          <p:cNvSpPr/>
          <p:nvPr/>
        </p:nvSpPr>
        <p:spPr>
          <a:xfrm>
            <a:off x="3090795"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5" name="Google Shape;105;p14"/>
          <p:cNvSpPr txBox="1"/>
          <p:nvPr/>
        </p:nvSpPr>
        <p:spPr>
          <a:xfrm>
            <a:off x="2513275" y="2973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Mr. Amila Senarathne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6" name="Google Shape;106;p14"/>
          <p:cNvSpPr txBox="1"/>
          <p:nvPr/>
        </p:nvSpPr>
        <p:spPr>
          <a:xfrm>
            <a:off x="5520000" y="2973475"/>
            <a:ext cx="3481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Dr. Lakmini  Abeywardhana</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Co-Supervisor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7" name="Google Shape;107;p14"/>
          <p:cNvSpPr txBox="1"/>
          <p:nvPr/>
        </p:nvSpPr>
        <p:spPr>
          <a:xfrm>
            <a:off x="1322325" y="5861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20142728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Ranawaka. T. D</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8" name="Google Shape;108;p14"/>
          <p:cNvSpPr txBox="1"/>
          <p:nvPr/>
        </p:nvSpPr>
        <p:spPr>
          <a:xfrm>
            <a:off x="4385825" y="5865175"/>
            <a:ext cx="3583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21013164</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G. D. M. J Samarasinghe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9" name="Google Shape;109;p14"/>
          <p:cNvSpPr txBox="1"/>
          <p:nvPr/>
        </p:nvSpPr>
        <p:spPr>
          <a:xfrm>
            <a:off x="7579113" y="58651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20665548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Herath H.M.R.K</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10" name="Google Shape;110;p14"/>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 name="Google Shape;111;p14"/>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2" name="Google Shape;112;p1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14"/>
          <p:cNvSpPr/>
          <p:nvPr/>
        </p:nvSpPr>
        <p:spPr>
          <a:xfrm rot="4028482" flipH="1">
            <a:off x="11281216" y="5041832"/>
            <a:ext cx="1168464" cy="116846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14" name="Google Shape;114;p1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5" name="Google Shape;115;p14"/>
          <p:cNvPicPr preferRelativeResize="0"/>
          <p:nvPr/>
        </p:nvPicPr>
        <p:blipFill>
          <a:blip r:embed="rId4">
            <a:alphaModFix/>
          </a:blip>
          <a:stretch>
            <a:fillRect/>
          </a:stretch>
        </p:blipFill>
        <p:spPr>
          <a:xfrm>
            <a:off x="10327728" y="4890588"/>
            <a:ext cx="2338612" cy="2338612"/>
          </a:xfrm>
          <a:prstGeom prst="rect">
            <a:avLst/>
          </a:prstGeom>
          <a:noFill/>
          <a:ln>
            <a:noFill/>
          </a:ln>
        </p:spPr>
      </p:pic>
      <p:pic>
        <p:nvPicPr>
          <p:cNvPr id="116" name="Google Shape;116;p14"/>
          <p:cNvPicPr preferRelativeResize="0"/>
          <p:nvPr/>
        </p:nvPicPr>
        <p:blipFill rotWithShape="1">
          <a:blip r:embed="rId5">
            <a:alphaModFix/>
          </a:blip>
          <a:srcRect l="30850" t="22785" r="37844" b="42180"/>
          <a:stretch/>
        </p:blipFill>
        <p:spPr>
          <a:xfrm>
            <a:off x="1815975" y="3953525"/>
            <a:ext cx="1878300" cy="1851300"/>
          </a:xfrm>
          <a:prstGeom prst="ellipse">
            <a:avLst/>
          </a:prstGeom>
          <a:noFill/>
          <a:ln>
            <a:noFill/>
          </a:ln>
        </p:spPr>
      </p:pic>
      <p:pic>
        <p:nvPicPr>
          <p:cNvPr id="117" name="Google Shape;117;p14"/>
          <p:cNvPicPr preferRelativeResize="0"/>
          <p:nvPr/>
        </p:nvPicPr>
        <p:blipFill>
          <a:blip r:embed="rId6">
            <a:alphaModFix/>
          </a:blip>
          <a:stretch>
            <a:fillRect/>
          </a:stretch>
        </p:blipFill>
        <p:spPr>
          <a:xfrm>
            <a:off x="6234425" y="1049425"/>
            <a:ext cx="1734900" cy="1879800"/>
          </a:xfrm>
          <a:prstGeom prst="ellipse">
            <a:avLst/>
          </a:prstGeom>
          <a:noFill/>
          <a:ln>
            <a:noFill/>
          </a:ln>
        </p:spPr>
      </p:pic>
      <p:pic>
        <p:nvPicPr>
          <p:cNvPr id="118" name="Google Shape;118;p14"/>
          <p:cNvPicPr preferRelativeResize="0"/>
          <p:nvPr/>
        </p:nvPicPr>
        <p:blipFill>
          <a:blip r:embed="rId7">
            <a:alphaModFix/>
          </a:blip>
          <a:stretch>
            <a:fillRect/>
          </a:stretch>
        </p:blipFill>
        <p:spPr>
          <a:xfrm>
            <a:off x="3019100" y="1077925"/>
            <a:ext cx="1849800" cy="1851300"/>
          </a:xfrm>
          <a:prstGeom prst="ellipse">
            <a:avLst/>
          </a:prstGeom>
          <a:noFill/>
          <a:ln>
            <a:noFill/>
          </a:ln>
        </p:spPr>
      </p:pic>
      <p:pic>
        <p:nvPicPr>
          <p:cNvPr id="119" name="Google Shape;119;p14"/>
          <p:cNvPicPr preferRelativeResize="0"/>
          <p:nvPr/>
        </p:nvPicPr>
        <p:blipFill rotWithShape="1">
          <a:blip r:embed="rId8">
            <a:alphaModFix/>
          </a:blip>
          <a:srcRect l="20070" t="13786" r="20249" b="48212"/>
          <a:stretch/>
        </p:blipFill>
        <p:spPr>
          <a:xfrm>
            <a:off x="4771550" y="3997075"/>
            <a:ext cx="1849800" cy="1767900"/>
          </a:xfrm>
          <a:prstGeom prst="ellipse">
            <a:avLst/>
          </a:prstGeom>
          <a:noFill/>
          <a:ln>
            <a:noFill/>
          </a:ln>
        </p:spPr>
      </p:pic>
      <p:pic>
        <p:nvPicPr>
          <p:cNvPr id="120" name="Google Shape;120;p14"/>
          <p:cNvPicPr preferRelativeResize="0"/>
          <p:nvPr/>
        </p:nvPicPr>
        <p:blipFill rotWithShape="1">
          <a:blip r:embed="rId9">
            <a:alphaModFix/>
          </a:blip>
          <a:srcRect r="20666" b="19139"/>
          <a:stretch/>
        </p:blipFill>
        <p:spPr>
          <a:xfrm>
            <a:off x="7698625" y="3772475"/>
            <a:ext cx="1924500" cy="1945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1" name="Google Shape;341;p3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2" name="Google Shape;342;p32"/>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43" name="Google Shape;343;p32"/>
          <p:cNvSpPr txBox="1"/>
          <p:nvPr/>
        </p:nvSpPr>
        <p:spPr>
          <a:xfrm>
            <a:off x="125050" y="5999100"/>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4 page</a:t>
            </a:r>
            <a:endParaRPr sz="2800">
              <a:solidFill>
                <a:schemeClr val="lt1"/>
              </a:solidFill>
              <a:latin typeface="Montserrat"/>
              <a:ea typeface="Montserrat"/>
              <a:cs typeface="Montserrat"/>
              <a:sym typeface="Montserrat"/>
            </a:endParaRPr>
          </a:p>
        </p:txBody>
      </p:sp>
      <p:sp>
        <p:nvSpPr>
          <p:cNvPr id="344" name="Google Shape;344;p32"/>
          <p:cNvSpPr txBox="1"/>
          <p:nvPr/>
        </p:nvSpPr>
        <p:spPr>
          <a:xfrm>
            <a:off x="9470125" y="5863925"/>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5 page</a:t>
            </a:r>
            <a:endParaRPr sz="2800">
              <a:solidFill>
                <a:schemeClr val="lt1"/>
              </a:solidFill>
              <a:latin typeface="Montserrat"/>
              <a:ea typeface="Montserrat"/>
              <a:cs typeface="Montserrat"/>
              <a:sym typeface="Montserrat"/>
            </a:endParaRPr>
          </a:p>
        </p:txBody>
      </p:sp>
      <p:pic>
        <p:nvPicPr>
          <p:cNvPr id="345" name="Google Shape;345;p32" title="5.png"/>
          <p:cNvPicPr preferRelativeResize="0"/>
          <p:nvPr/>
        </p:nvPicPr>
        <p:blipFill>
          <a:blip r:embed="rId3">
            <a:alphaModFix/>
          </a:blip>
          <a:stretch>
            <a:fillRect/>
          </a:stretch>
        </p:blipFill>
        <p:spPr>
          <a:xfrm>
            <a:off x="6237325" y="1057700"/>
            <a:ext cx="2961822" cy="5495500"/>
          </a:xfrm>
          <a:prstGeom prst="rect">
            <a:avLst/>
          </a:prstGeom>
          <a:noFill/>
          <a:ln>
            <a:noFill/>
          </a:ln>
        </p:spPr>
      </p:pic>
      <p:pic>
        <p:nvPicPr>
          <p:cNvPr id="346" name="Google Shape;346;p32" title="4.png"/>
          <p:cNvPicPr preferRelativeResize="0"/>
          <p:nvPr/>
        </p:nvPicPr>
        <p:blipFill>
          <a:blip r:embed="rId4">
            <a:alphaModFix/>
          </a:blip>
          <a:stretch>
            <a:fillRect/>
          </a:stretch>
        </p:blipFill>
        <p:spPr>
          <a:xfrm>
            <a:off x="2063647" y="1057700"/>
            <a:ext cx="3115884" cy="5495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52" name="Google Shape;352;p3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353;p3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4" name="Google Shape;354;p3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5" name="Google Shape;355;p3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56" name="Google Shape;356;p33"/>
          <p:cNvSpPr txBox="1"/>
          <p:nvPr/>
        </p:nvSpPr>
        <p:spPr>
          <a:xfrm>
            <a:off x="1061225"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train folder (876 images)</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357" name="Google Shape;357;p33"/>
          <p:cNvPicPr preferRelativeResize="0"/>
          <p:nvPr/>
        </p:nvPicPr>
        <p:blipFill>
          <a:blip r:embed="rId3">
            <a:alphaModFix/>
          </a:blip>
          <a:stretch>
            <a:fillRect/>
          </a:stretch>
        </p:blipFill>
        <p:spPr>
          <a:xfrm>
            <a:off x="1061225" y="1367900"/>
            <a:ext cx="8999285" cy="452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63" name="Google Shape;363;p3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3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5" name="Google Shape;365;p3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6" name="Google Shape;366;p3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67" name="Google Shape;367;p34"/>
          <p:cNvSpPr txBox="1"/>
          <p:nvPr/>
        </p:nvSpPr>
        <p:spPr>
          <a:xfrm>
            <a:off x="1009050"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validation (109 images) </a:t>
            </a:r>
            <a:endParaRPr sz="2800">
              <a:solidFill>
                <a:schemeClr val="lt1"/>
              </a:solidFill>
              <a:latin typeface="Montserrat"/>
              <a:ea typeface="Montserrat"/>
              <a:cs typeface="Montserrat"/>
              <a:sym typeface="Montserrat"/>
            </a:endParaRPr>
          </a:p>
        </p:txBody>
      </p:sp>
      <p:pic>
        <p:nvPicPr>
          <p:cNvPr id="368" name="Google Shape;368;p34"/>
          <p:cNvPicPr preferRelativeResize="0"/>
          <p:nvPr/>
        </p:nvPicPr>
        <p:blipFill>
          <a:blip r:embed="rId3">
            <a:alphaModFix/>
          </a:blip>
          <a:stretch>
            <a:fillRect/>
          </a:stretch>
        </p:blipFill>
        <p:spPr>
          <a:xfrm>
            <a:off x="1009050" y="1367900"/>
            <a:ext cx="8918699" cy="444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74" name="Google Shape;374;p3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3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6" name="Google Shape;376;p3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7" name="Google Shape;377;p3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78" name="Google Shape;378;p35"/>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Precision of dataset</a:t>
            </a:r>
            <a:endParaRPr sz="2000">
              <a:solidFill>
                <a:schemeClr val="lt1"/>
              </a:solidFill>
              <a:latin typeface="Montserrat"/>
              <a:ea typeface="Montserrat"/>
              <a:cs typeface="Montserrat"/>
              <a:sym typeface="Montserrat"/>
            </a:endParaRPr>
          </a:p>
        </p:txBody>
      </p:sp>
      <p:pic>
        <p:nvPicPr>
          <p:cNvPr id="379" name="Google Shape;379;p35" title="CNN.png"/>
          <p:cNvPicPr preferRelativeResize="0"/>
          <p:nvPr/>
        </p:nvPicPr>
        <p:blipFill>
          <a:blip r:embed="rId3">
            <a:alphaModFix/>
          </a:blip>
          <a:stretch>
            <a:fillRect/>
          </a:stretch>
        </p:blipFill>
        <p:spPr>
          <a:xfrm>
            <a:off x="1320175" y="1378225"/>
            <a:ext cx="8607574" cy="445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85" name="Google Shape;385;p3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6" name="Google Shape;386;p3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7" name="Google Shape;387;p3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8" name="Google Shape;388;p3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89" name="Google Shape;389;p36"/>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Yolo V8 Precision of dataset</a:t>
            </a:r>
            <a:endParaRPr sz="2000">
              <a:solidFill>
                <a:schemeClr val="lt1"/>
              </a:solidFill>
              <a:latin typeface="Montserrat"/>
              <a:ea typeface="Montserrat"/>
              <a:cs typeface="Montserrat"/>
              <a:sym typeface="Montserrat"/>
            </a:endParaRPr>
          </a:p>
        </p:txBody>
      </p:sp>
      <p:pic>
        <p:nvPicPr>
          <p:cNvPr id="390" name="Google Shape;390;p36" title="yolo.png"/>
          <p:cNvPicPr preferRelativeResize="0"/>
          <p:nvPr/>
        </p:nvPicPr>
        <p:blipFill>
          <a:blip r:embed="rId3">
            <a:alphaModFix/>
          </a:blip>
          <a:stretch>
            <a:fillRect/>
          </a:stretch>
        </p:blipFill>
        <p:spPr>
          <a:xfrm>
            <a:off x="1120750" y="1347975"/>
            <a:ext cx="9079400" cy="4279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96" name="Google Shape;396;p3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397;p3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8" name="Google Shape;398;p3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9" name="Google Shape;399;p3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00" name="Google Shape;400;p37"/>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testing (110 images)</a:t>
            </a:r>
            <a:endParaRPr sz="2800">
              <a:solidFill>
                <a:schemeClr val="lt1"/>
              </a:solidFill>
              <a:latin typeface="Montserrat"/>
              <a:ea typeface="Montserrat"/>
              <a:cs typeface="Montserrat"/>
              <a:sym typeface="Montserrat"/>
            </a:endParaRPr>
          </a:p>
        </p:txBody>
      </p:sp>
      <p:pic>
        <p:nvPicPr>
          <p:cNvPr id="401" name="Google Shape;401;p37"/>
          <p:cNvPicPr preferRelativeResize="0"/>
          <p:nvPr/>
        </p:nvPicPr>
        <p:blipFill>
          <a:blip r:embed="rId3">
            <a:alphaModFix/>
          </a:blip>
          <a:stretch>
            <a:fillRect/>
          </a:stretch>
        </p:blipFill>
        <p:spPr>
          <a:xfrm>
            <a:off x="950650" y="1367900"/>
            <a:ext cx="9257199" cy="463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8"/>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07" name="Google Shape;407;p3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8" name="Google Shape;408;p3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9" name="Google Shape;409;p3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10" name="Google Shape;410;p3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11" name="Google Shape;411;p38"/>
          <p:cNvSpPr txBox="1"/>
          <p:nvPr/>
        </p:nvSpPr>
        <p:spPr>
          <a:xfrm>
            <a:off x="397450" y="55610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training &amp; Validation</a:t>
            </a:r>
            <a:endParaRPr sz="2000">
              <a:solidFill>
                <a:schemeClr val="lt1"/>
              </a:solidFill>
              <a:latin typeface="Montserrat"/>
              <a:ea typeface="Montserrat"/>
              <a:cs typeface="Montserrat"/>
              <a:sym typeface="Montserrat"/>
            </a:endParaRPr>
          </a:p>
        </p:txBody>
      </p:sp>
      <p:pic>
        <p:nvPicPr>
          <p:cNvPr id="412" name="Google Shape;412;p38" title="accuracy and loss.png"/>
          <p:cNvPicPr preferRelativeResize="0"/>
          <p:nvPr/>
        </p:nvPicPr>
        <p:blipFill>
          <a:blip r:embed="rId3">
            <a:alphaModFix/>
          </a:blip>
          <a:stretch>
            <a:fillRect/>
          </a:stretch>
        </p:blipFill>
        <p:spPr>
          <a:xfrm>
            <a:off x="1569850" y="1386613"/>
            <a:ext cx="8533020" cy="400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18" name="Google Shape;418;p3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9" name="Google Shape;419;p3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0" name="Google Shape;420;p3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1" name="Google Shape;421;p3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22" name="Google Shape;422;p39"/>
          <p:cNvSpPr txBox="1"/>
          <p:nvPr/>
        </p:nvSpPr>
        <p:spPr>
          <a:xfrm>
            <a:off x="351175"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Confusion_metrix</a:t>
            </a:r>
            <a:endParaRPr sz="2000">
              <a:solidFill>
                <a:schemeClr val="lt1"/>
              </a:solidFill>
              <a:latin typeface="Montserrat"/>
              <a:ea typeface="Montserrat"/>
              <a:cs typeface="Montserrat"/>
              <a:sym typeface="Montserrat"/>
            </a:endParaRPr>
          </a:p>
        </p:txBody>
      </p:sp>
      <p:pic>
        <p:nvPicPr>
          <p:cNvPr id="423" name="Google Shape;423;p39" title="confussion metrix.png"/>
          <p:cNvPicPr preferRelativeResize="0"/>
          <p:nvPr/>
        </p:nvPicPr>
        <p:blipFill>
          <a:blip r:embed="rId3">
            <a:alphaModFix/>
          </a:blip>
          <a:stretch>
            <a:fillRect/>
          </a:stretch>
        </p:blipFill>
        <p:spPr>
          <a:xfrm>
            <a:off x="2453200" y="1312025"/>
            <a:ext cx="6673528" cy="4579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9" name="Google Shape;429;p4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0" name="Google Shape;430;p4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1" name="Google Shape;431;p40"/>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32" name="Google Shape;432;p40"/>
          <p:cNvSpPr txBox="1"/>
          <p:nvPr/>
        </p:nvSpPr>
        <p:spPr>
          <a:xfrm>
            <a:off x="416900" y="5953725"/>
            <a:ext cx="417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Yolov8 Confusion_metrix</a:t>
            </a:r>
            <a:endParaRPr sz="20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433" name="Google Shape;433;p40" title="confusion_matrix.png"/>
          <p:cNvPicPr preferRelativeResize="0"/>
          <p:nvPr/>
        </p:nvPicPr>
        <p:blipFill>
          <a:blip r:embed="rId3">
            <a:alphaModFix/>
          </a:blip>
          <a:stretch>
            <a:fillRect/>
          </a:stretch>
        </p:blipFill>
        <p:spPr>
          <a:xfrm>
            <a:off x="2680263" y="1362500"/>
            <a:ext cx="6121636" cy="45912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4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0" name="Google Shape;440;p4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1" name="Google Shape;441;p41"/>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42" name="Google Shape;442;p41"/>
          <p:cNvSpPr txBox="1"/>
          <p:nvPr/>
        </p:nvSpPr>
        <p:spPr>
          <a:xfrm>
            <a:off x="416900" y="5953725"/>
            <a:ext cx="371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Yolov8 results</a:t>
            </a:r>
            <a:endParaRPr sz="2800">
              <a:solidFill>
                <a:schemeClr val="lt1"/>
              </a:solidFill>
              <a:latin typeface="Montserrat"/>
              <a:ea typeface="Montserrat"/>
              <a:cs typeface="Montserrat"/>
              <a:sym typeface="Montserrat"/>
            </a:endParaRPr>
          </a:p>
        </p:txBody>
      </p:sp>
      <p:pic>
        <p:nvPicPr>
          <p:cNvPr id="443" name="Google Shape;443;p41" title="results.png"/>
          <p:cNvPicPr preferRelativeResize="0"/>
          <p:nvPr/>
        </p:nvPicPr>
        <p:blipFill>
          <a:blip r:embed="rId3">
            <a:alphaModFix/>
          </a:blip>
          <a:stretch>
            <a:fillRect/>
          </a:stretch>
        </p:blipFill>
        <p:spPr>
          <a:xfrm>
            <a:off x="1149850" y="1210100"/>
            <a:ext cx="9182449" cy="4591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24"/>
        <p:cNvGrpSpPr/>
        <p:nvPr/>
      </p:nvGrpSpPr>
      <p:grpSpPr>
        <a:xfrm>
          <a:off x="0" y="0"/>
          <a:ext cx="0" cy="0"/>
          <a:chOff x="0" y="0"/>
          <a:chExt cx="0" cy="0"/>
        </a:xfrm>
      </p:grpSpPr>
      <p:sp>
        <p:nvSpPr>
          <p:cNvPr id="125" name="Google Shape;125;p15"/>
          <p:cNvSpPr/>
          <p:nvPr/>
        </p:nvSpPr>
        <p:spPr>
          <a:xfrm rot="4028150" flipH="1">
            <a:off x="4819685" y="6033005"/>
            <a:ext cx="1168400" cy="116840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6" name="Google Shape;126;p15"/>
          <p:cNvSpPr txBox="1"/>
          <p:nvPr/>
        </p:nvSpPr>
        <p:spPr>
          <a:xfrm>
            <a:off x="1932750" y="1819125"/>
            <a:ext cx="8326500" cy="646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Our project aims to create an AI-driven system for tomato cultivation for precise agriculture.</a:t>
            </a:r>
            <a:endParaRPr sz="1800">
              <a:solidFill>
                <a:schemeClr val="lt1"/>
              </a:solidFill>
              <a:latin typeface="Montserrat"/>
              <a:ea typeface="Montserrat"/>
              <a:cs typeface="Montserrat"/>
              <a:sym typeface="Montserrat"/>
            </a:endParaRPr>
          </a:p>
        </p:txBody>
      </p:sp>
      <p:sp>
        <p:nvSpPr>
          <p:cNvPr id="127" name="Google Shape;127;p15"/>
          <p:cNvSpPr/>
          <p:nvPr/>
        </p:nvSpPr>
        <p:spPr>
          <a:xfrm rot="4028150" flipH="1">
            <a:off x="315659" y="206550"/>
            <a:ext cx="1773863" cy="1773863"/>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8" name="Google Shape;128;p15"/>
          <p:cNvSpPr/>
          <p:nvPr/>
        </p:nvSpPr>
        <p:spPr>
          <a:xfrm rot="4028150" flipH="1">
            <a:off x="1741864" y="700036"/>
            <a:ext cx="786890" cy="78689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9" name="Google Shape;129;p1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15"/>
          <p:cNvSpPr txBox="1"/>
          <p:nvPr/>
        </p:nvSpPr>
        <p:spPr>
          <a:xfrm>
            <a:off x="4227075" y="489125"/>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Introduction</a:t>
            </a:r>
            <a:endParaRPr sz="3400" b="1">
              <a:solidFill>
                <a:schemeClr val="lt1"/>
              </a:solidFill>
              <a:latin typeface="Montserrat"/>
              <a:ea typeface="Montserrat"/>
              <a:cs typeface="Montserrat"/>
              <a:sym typeface="Montserrat"/>
            </a:endParaRPr>
          </a:p>
        </p:txBody>
      </p:sp>
      <p:pic>
        <p:nvPicPr>
          <p:cNvPr id="131" name="Google Shape;131;p1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32" name="Google Shape;132;p15"/>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33" name="Google Shape;133;p15"/>
          <p:cNvSpPr txBox="1"/>
          <p:nvPr/>
        </p:nvSpPr>
        <p:spPr>
          <a:xfrm>
            <a:off x="1932750" y="267587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Key areas that our project address are  inconsistent ripeness identification, manual quality grading and delayed disease detection.</a:t>
            </a:r>
            <a:endParaRPr sz="1800">
              <a:solidFill>
                <a:schemeClr val="lt1"/>
              </a:solidFill>
              <a:latin typeface="Montserrat"/>
              <a:ea typeface="Montserrat"/>
              <a:cs typeface="Montserrat"/>
              <a:sym typeface="Montserrat"/>
            </a:endParaRPr>
          </a:p>
        </p:txBody>
      </p:sp>
      <p:sp>
        <p:nvSpPr>
          <p:cNvPr id="134" name="Google Shape;134;p15"/>
          <p:cNvSpPr txBox="1"/>
          <p:nvPr/>
        </p:nvSpPr>
        <p:spPr>
          <a:xfrm>
            <a:off x="1932750" y="380952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goal is to improve productivity, reduce waste, and empower farmers with a reliable tool for optimizing tomato farming practices.</a:t>
            </a:r>
            <a:endParaRPr sz="1800">
              <a:solidFill>
                <a:schemeClr val="lt1"/>
              </a:solidFill>
              <a:latin typeface="Montserrat"/>
              <a:ea typeface="Montserrat"/>
              <a:cs typeface="Montserrat"/>
              <a:sym typeface="Montserrat"/>
            </a:endParaRPr>
          </a:p>
        </p:txBody>
      </p:sp>
      <p:sp>
        <p:nvSpPr>
          <p:cNvPr id="135" name="Google Shape;135;p15"/>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36" name="Google Shape;136;p15" descr="A black background with blue text&#10;&#10;Description automatically generated"/>
          <p:cNvPicPr preferRelativeResize="0"/>
          <p:nvPr/>
        </p:nvPicPr>
        <p:blipFill rotWithShape="1">
          <a:blip r:embed="rId5">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49" name="Google Shape;449;p4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4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1" name="Google Shape;451;p4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2" name="Google Shape;452;p4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53" name="Google Shape;453;p42"/>
          <p:cNvSpPr txBox="1"/>
          <p:nvPr/>
        </p:nvSpPr>
        <p:spPr>
          <a:xfrm>
            <a:off x="411800" y="60606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Accuracy calculation</a:t>
            </a:r>
            <a:endParaRPr sz="2000">
              <a:solidFill>
                <a:schemeClr val="lt1"/>
              </a:solidFill>
              <a:latin typeface="Montserrat"/>
              <a:ea typeface="Montserrat"/>
              <a:cs typeface="Montserrat"/>
              <a:sym typeface="Montserrat"/>
            </a:endParaRPr>
          </a:p>
        </p:txBody>
      </p:sp>
      <p:sp>
        <p:nvSpPr>
          <p:cNvPr id="454" name="Google Shape;454;p42"/>
          <p:cNvSpPr txBox="1"/>
          <p:nvPr/>
        </p:nvSpPr>
        <p:spPr>
          <a:xfrm>
            <a:off x="892400" y="1397425"/>
            <a:ext cx="9914100" cy="49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lt1"/>
                </a:solidFill>
              </a:rPr>
              <a:t>Sum of Diagonal Elements (Correct Predictions):</a:t>
            </a:r>
            <a:br>
              <a:rPr lang="en-US" sz="1900" b="1">
                <a:solidFill>
                  <a:schemeClr val="lt1"/>
                </a:solidFill>
              </a:rPr>
            </a:br>
            <a:r>
              <a:rPr lang="en-US" sz="1900">
                <a:solidFill>
                  <a:schemeClr val="lt1"/>
                </a:solidFill>
              </a:rPr>
              <a:t>0.93+0.97+0.96+0.84=3.70.93 + 0.97 + 0.96 + 0.84 = 3.70.93+0.97+0.96+0.84=3.7</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Total Sum of Matrix Elements:</a:t>
            </a:r>
            <a:r>
              <a:rPr lang="en-US" sz="1900">
                <a:solidFill>
                  <a:schemeClr val="lt1"/>
                </a:solidFill>
              </a:rPr>
              <a:t> Since the matrix is normalized, this equals </a:t>
            </a:r>
            <a:r>
              <a:rPr lang="en-US" sz="1900" b="1">
                <a:solidFill>
                  <a:schemeClr val="lt1"/>
                </a:solidFill>
              </a:rPr>
              <a:t>4.0</a:t>
            </a:r>
            <a:r>
              <a:rPr lang="en-US" sz="1900">
                <a:solidFill>
                  <a:schemeClr val="lt1"/>
                </a:solidFill>
              </a:rPr>
              <a:t>.</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 Formula:</a:t>
            </a:r>
            <a:endParaRPr sz="1900" b="1">
              <a:solidFill>
                <a:schemeClr val="lt1"/>
              </a:solidFill>
            </a:endParaRPr>
          </a:p>
          <a:p>
            <a:pPr marL="0" lvl="0" indent="0" algn="l" rtl="0">
              <a:spcBef>
                <a:spcPts val="0"/>
              </a:spcBef>
              <a:spcAft>
                <a:spcPts val="0"/>
              </a:spcAft>
              <a:buNone/>
            </a:pPr>
            <a:br>
              <a:rPr lang="en-US" sz="1900" b="1">
                <a:solidFill>
                  <a:schemeClr val="lt1"/>
                </a:solidFill>
              </a:rPr>
            </a:br>
            <a:r>
              <a:rPr lang="en-US" sz="1900" b="1">
                <a:solidFill>
                  <a:schemeClr val="lt1"/>
                </a:solidFill>
              </a:rPr>
              <a:t>                    </a:t>
            </a:r>
            <a:r>
              <a:rPr lang="en-US" sz="1900">
                <a:solidFill>
                  <a:schemeClr val="lt1"/>
                </a:solidFill>
              </a:rPr>
              <a:t>Accuracy = </a:t>
            </a:r>
            <a:r>
              <a:rPr lang="en-US" sz="1900" u="sng">
                <a:solidFill>
                  <a:schemeClr val="lt1"/>
                </a:solidFill>
              </a:rPr>
              <a:t>Sum of Diagonal Element</a:t>
            </a:r>
            <a:endParaRPr sz="1900" u="sng">
              <a:solidFill>
                <a:schemeClr val="lt1"/>
              </a:solidFill>
            </a:endParaRPr>
          </a:p>
          <a:p>
            <a:pPr marL="0" lvl="0" indent="0" algn="l" rtl="0">
              <a:spcBef>
                <a:spcPts val="0"/>
              </a:spcBef>
              <a:spcAft>
                <a:spcPts val="0"/>
              </a:spcAft>
              <a:buNone/>
            </a:pPr>
            <a:r>
              <a:rPr lang="en-US" sz="1900">
                <a:solidFill>
                  <a:schemeClr val="lt1"/>
                </a:solidFill>
              </a:rPr>
              <a:t>                                       Total Sum of All Elements</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a:t>
            </a:r>
            <a:endParaRPr sz="1900" b="1">
              <a:solidFill>
                <a:schemeClr val="lt1"/>
              </a:solidFill>
            </a:endParaRPr>
          </a:p>
          <a:p>
            <a:pPr marL="0" lvl="0" indent="0" algn="l" rtl="0">
              <a:spcBef>
                <a:spcPts val="0"/>
              </a:spcBef>
              <a:spcAft>
                <a:spcPts val="0"/>
              </a:spcAft>
              <a:buNone/>
            </a:pPr>
            <a:endParaRPr sz="1900" b="1">
              <a:solidFill>
                <a:schemeClr val="lt1"/>
              </a:solidFill>
            </a:endParaRPr>
          </a:p>
          <a:p>
            <a:pPr marL="0" lvl="0" indent="0" algn="l" rtl="0">
              <a:spcBef>
                <a:spcPts val="0"/>
              </a:spcBef>
              <a:spcAft>
                <a:spcPts val="0"/>
              </a:spcAft>
              <a:buNone/>
            </a:pPr>
            <a:r>
              <a:rPr lang="en-US" sz="1900" b="1">
                <a:solidFill>
                  <a:schemeClr val="lt1"/>
                </a:solidFill>
              </a:rPr>
              <a:t>                   </a:t>
            </a:r>
            <a:r>
              <a:rPr lang="en-US" sz="1900">
                <a:solidFill>
                  <a:schemeClr val="lt1"/>
                </a:solidFill>
              </a:rPr>
              <a:t>Accuracy =  </a:t>
            </a:r>
            <a:r>
              <a:rPr lang="en-US" sz="1900" u="sng">
                <a:solidFill>
                  <a:schemeClr val="lt1"/>
                </a:solidFill>
              </a:rPr>
              <a:t>3.7  </a:t>
            </a:r>
            <a:r>
              <a:rPr lang="en-US" sz="1900">
                <a:solidFill>
                  <a:schemeClr val="lt1"/>
                </a:solidFill>
              </a:rPr>
              <a:t>= 0.935  </a:t>
            </a:r>
            <a:endParaRPr sz="1900">
              <a:solidFill>
                <a:schemeClr val="lt1"/>
              </a:solidFill>
            </a:endParaRPr>
          </a:p>
          <a:p>
            <a:pPr marL="0" lvl="0" indent="0" algn="l" rtl="0">
              <a:spcBef>
                <a:spcPts val="0"/>
              </a:spcBef>
              <a:spcAft>
                <a:spcPts val="0"/>
              </a:spcAft>
              <a:buNone/>
            </a:pPr>
            <a:r>
              <a:rPr lang="en-US" sz="1900">
                <a:solidFill>
                  <a:schemeClr val="lt1"/>
                </a:solidFill>
              </a:rPr>
              <a:t>                                       4.0</a:t>
            </a:r>
            <a:endParaRPr sz="1900">
              <a:solidFill>
                <a:schemeClr val="lt1"/>
              </a:solidFill>
            </a:endParaRPr>
          </a:p>
          <a:p>
            <a:pPr marL="0" lvl="0" indent="0" algn="l" rtl="0">
              <a:spcBef>
                <a:spcPts val="0"/>
              </a:spcBef>
              <a:spcAft>
                <a:spcPts val="0"/>
              </a:spcAft>
              <a:buNone/>
            </a:pPr>
            <a:r>
              <a:rPr lang="en-US" sz="1900" b="1">
                <a:solidFill>
                  <a:schemeClr val="lt1"/>
                </a:solidFill>
              </a:rPr>
              <a:t>         </a:t>
            </a:r>
            <a:endParaRPr sz="1900" b="1">
              <a:solidFill>
                <a:schemeClr val="lt1"/>
              </a:solidFill>
            </a:endParaRPr>
          </a:p>
          <a:p>
            <a:pPr marL="0" lvl="0" indent="0" algn="l" rtl="0">
              <a:spcBef>
                <a:spcPts val="0"/>
              </a:spcBef>
              <a:spcAft>
                <a:spcPts val="0"/>
              </a:spcAft>
              <a:buClr>
                <a:schemeClr val="dk1"/>
              </a:buClr>
              <a:buSzPts val="1100"/>
              <a:buFont typeface="Arial"/>
              <a:buNone/>
            </a:pPr>
            <a:r>
              <a:rPr lang="en-US" sz="1900" b="1">
                <a:solidFill>
                  <a:schemeClr val="lt1"/>
                </a:solidFill>
              </a:rPr>
              <a:t>                                  =  93.5%</a:t>
            </a:r>
            <a:br>
              <a:rPr lang="en-US" sz="2000" b="1">
                <a:solidFill>
                  <a:schemeClr val="lt1"/>
                </a:solidFill>
              </a:rPr>
            </a:br>
            <a:endParaRPr sz="2000">
              <a:solidFill>
                <a:schemeClr val="lt1"/>
              </a:solidFill>
            </a:endParaRPr>
          </a:p>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60" name="Google Shape;460;p4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4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2" name="Google Shape;462;p4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3" name="Google Shape;463;p4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64" name="Google Shape;464;p43"/>
          <p:cNvSpPr txBox="1"/>
          <p:nvPr/>
        </p:nvSpPr>
        <p:spPr>
          <a:xfrm>
            <a:off x="287025" y="56465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Detected Value</a:t>
            </a:r>
            <a:endParaRPr sz="2000">
              <a:solidFill>
                <a:schemeClr val="lt1"/>
              </a:solidFill>
              <a:latin typeface="Montserrat"/>
              <a:ea typeface="Montserrat"/>
              <a:cs typeface="Montserrat"/>
              <a:sym typeface="Montserrat"/>
            </a:endParaRPr>
          </a:p>
        </p:txBody>
      </p:sp>
      <p:pic>
        <p:nvPicPr>
          <p:cNvPr id="465" name="Google Shape;465;p43"/>
          <p:cNvPicPr preferRelativeResize="0"/>
          <p:nvPr/>
        </p:nvPicPr>
        <p:blipFill>
          <a:blip r:embed="rId3">
            <a:alphaModFix/>
          </a:blip>
          <a:stretch>
            <a:fillRect/>
          </a:stretch>
        </p:blipFill>
        <p:spPr>
          <a:xfrm>
            <a:off x="287025" y="1783225"/>
            <a:ext cx="3540376" cy="3654999"/>
          </a:xfrm>
          <a:prstGeom prst="rect">
            <a:avLst/>
          </a:prstGeom>
          <a:noFill/>
          <a:ln>
            <a:noFill/>
          </a:ln>
        </p:spPr>
      </p:pic>
      <p:pic>
        <p:nvPicPr>
          <p:cNvPr id="466" name="Google Shape;466;p43"/>
          <p:cNvPicPr preferRelativeResize="0"/>
          <p:nvPr/>
        </p:nvPicPr>
        <p:blipFill>
          <a:blip r:embed="rId4">
            <a:alphaModFix/>
          </a:blip>
          <a:stretch>
            <a:fillRect/>
          </a:stretch>
        </p:blipFill>
        <p:spPr>
          <a:xfrm>
            <a:off x="3953500" y="1779650"/>
            <a:ext cx="3737699" cy="3654999"/>
          </a:xfrm>
          <a:prstGeom prst="rect">
            <a:avLst/>
          </a:prstGeom>
          <a:noFill/>
          <a:ln>
            <a:noFill/>
          </a:ln>
        </p:spPr>
      </p:pic>
      <p:pic>
        <p:nvPicPr>
          <p:cNvPr id="467" name="Google Shape;467;p43"/>
          <p:cNvPicPr preferRelativeResize="0"/>
          <p:nvPr/>
        </p:nvPicPr>
        <p:blipFill>
          <a:blip r:embed="rId5">
            <a:alphaModFix/>
          </a:blip>
          <a:stretch>
            <a:fillRect/>
          </a:stretch>
        </p:blipFill>
        <p:spPr>
          <a:xfrm>
            <a:off x="7817300" y="1779650"/>
            <a:ext cx="3296175" cy="3654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3" name="Google Shape;473;p4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4" name="Google Shape;474;p4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5" name="Google Shape;475;p44"/>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76" name="Google Shape;476;p44"/>
          <p:cNvSpPr txBox="1"/>
          <p:nvPr/>
        </p:nvSpPr>
        <p:spPr>
          <a:xfrm>
            <a:off x="416900" y="6246550"/>
            <a:ext cx="417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Detected Value</a:t>
            </a:r>
            <a:endParaRPr sz="20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477" name="Google Shape;477;p44" title="val_batch0_pred.jpg"/>
          <p:cNvPicPr preferRelativeResize="0"/>
          <p:nvPr/>
        </p:nvPicPr>
        <p:blipFill>
          <a:blip r:embed="rId3">
            <a:alphaModFix/>
          </a:blip>
          <a:stretch>
            <a:fillRect/>
          </a:stretch>
        </p:blipFill>
        <p:spPr>
          <a:xfrm>
            <a:off x="5760699" y="1057700"/>
            <a:ext cx="5022077" cy="5022077"/>
          </a:xfrm>
          <a:prstGeom prst="rect">
            <a:avLst/>
          </a:prstGeom>
          <a:noFill/>
          <a:ln>
            <a:noFill/>
          </a:ln>
        </p:spPr>
      </p:pic>
      <p:pic>
        <p:nvPicPr>
          <p:cNvPr id="478" name="Google Shape;478;p44" title="val_batch1_labels.jpg"/>
          <p:cNvPicPr preferRelativeResize="0"/>
          <p:nvPr/>
        </p:nvPicPr>
        <p:blipFill>
          <a:blip r:embed="rId4">
            <a:alphaModFix/>
          </a:blip>
          <a:stretch>
            <a:fillRect/>
          </a:stretch>
        </p:blipFill>
        <p:spPr>
          <a:xfrm>
            <a:off x="694375" y="1210100"/>
            <a:ext cx="4884048" cy="48840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txBox="1"/>
          <p:nvPr/>
        </p:nvSpPr>
        <p:spPr>
          <a:xfrm>
            <a:off x="3418114" y="349700"/>
            <a:ext cx="53340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dirty="0">
                <a:solidFill>
                  <a:schemeClr val="lt1"/>
                </a:solidFill>
                <a:latin typeface="Montserrat"/>
                <a:ea typeface="Montserrat"/>
                <a:cs typeface="Montserrat"/>
                <a:sym typeface="Montserrat"/>
              </a:rPr>
              <a:t>Task We Go Through</a:t>
            </a:r>
            <a:endParaRPr sz="2800" dirty="0">
              <a:solidFill>
                <a:schemeClr val="dk1"/>
              </a:solidFill>
              <a:latin typeface="Montserrat"/>
              <a:ea typeface="Montserrat"/>
              <a:cs typeface="Montserrat"/>
              <a:sym typeface="Montserrat"/>
            </a:endParaRPr>
          </a:p>
        </p:txBody>
      </p:sp>
      <p:sp>
        <p:nvSpPr>
          <p:cNvPr id="484" name="Google Shape;484;p4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4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6" name="Google Shape;486;p4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7" name="Google Shape;487;p4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88" name="Google Shape;488;p45"/>
          <p:cNvPicPr preferRelativeResize="0"/>
          <p:nvPr/>
        </p:nvPicPr>
        <p:blipFill>
          <a:blip r:embed="rId3">
            <a:alphaModFix/>
          </a:blip>
          <a:stretch>
            <a:fillRect/>
          </a:stretch>
        </p:blipFill>
        <p:spPr>
          <a:xfrm>
            <a:off x="1511726" y="1811500"/>
            <a:ext cx="8859500" cy="442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4" name="Google Shape;494;p4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5" name="Google Shape;495;p4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4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497" name="Google Shape;497;p4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98" name="Google Shape;498;p4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99" name="Google Shape;499;p46"/>
          <p:cNvSpPr txBox="1"/>
          <p:nvPr/>
        </p:nvSpPr>
        <p:spPr>
          <a:xfrm>
            <a:off x="965825" y="2015025"/>
            <a:ext cx="2292900" cy="15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00" name="Google Shape;500;p46"/>
          <p:cNvPicPr preferRelativeResize="0"/>
          <p:nvPr/>
        </p:nvPicPr>
        <p:blipFill>
          <a:blip r:embed="rId4">
            <a:alphaModFix/>
          </a:blip>
          <a:stretch>
            <a:fillRect/>
          </a:stretch>
        </p:blipFill>
        <p:spPr>
          <a:xfrm>
            <a:off x="5210463" y="4141450"/>
            <a:ext cx="1339102" cy="1469701"/>
          </a:xfrm>
          <a:prstGeom prst="rect">
            <a:avLst/>
          </a:prstGeom>
          <a:noFill/>
          <a:ln>
            <a:noFill/>
          </a:ln>
        </p:spPr>
      </p:pic>
      <p:sp>
        <p:nvSpPr>
          <p:cNvPr id="501" name="Google Shape;501;p46"/>
          <p:cNvSpPr txBox="1"/>
          <p:nvPr/>
        </p:nvSpPr>
        <p:spPr>
          <a:xfrm>
            <a:off x="434475" y="1750850"/>
            <a:ext cx="2068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Mobile App</a:t>
            </a:r>
            <a:endParaRPr sz="2200" b="1">
              <a:solidFill>
                <a:schemeClr val="lt1"/>
              </a:solidFill>
              <a:latin typeface="Montserrat"/>
              <a:ea typeface="Montserrat"/>
              <a:cs typeface="Montserrat"/>
              <a:sym typeface="Montserrat"/>
            </a:endParaRPr>
          </a:p>
        </p:txBody>
      </p:sp>
      <p:pic>
        <p:nvPicPr>
          <p:cNvPr id="502" name="Google Shape;502;p46"/>
          <p:cNvPicPr preferRelativeResize="0"/>
          <p:nvPr/>
        </p:nvPicPr>
        <p:blipFill>
          <a:blip r:embed="rId5">
            <a:alphaModFix/>
          </a:blip>
          <a:stretch>
            <a:fillRect/>
          </a:stretch>
        </p:blipFill>
        <p:spPr>
          <a:xfrm>
            <a:off x="494849" y="4920450"/>
            <a:ext cx="1461396" cy="974026"/>
          </a:xfrm>
          <a:prstGeom prst="rect">
            <a:avLst/>
          </a:prstGeom>
          <a:noFill/>
          <a:ln>
            <a:noFill/>
          </a:ln>
          <a:effectLst>
            <a:outerShdw blurRad="57150" dist="19050" dir="10140000" algn="bl" rotWithShape="0">
              <a:schemeClr val="lt1">
                <a:alpha val="99000"/>
              </a:schemeClr>
            </a:outerShdw>
          </a:effectLst>
        </p:spPr>
      </p:pic>
      <p:pic>
        <p:nvPicPr>
          <p:cNvPr id="503" name="Google Shape;503;p46"/>
          <p:cNvPicPr preferRelativeResize="0"/>
          <p:nvPr/>
        </p:nvPicPr>
        <p:blipFill>
          <a:blip r:embed="rId6">
            <a:alphaModFix/>
          </a:blip>
          <a:stretch>
            <a:fillRect/>
          </a:stretch>
        </p:blipFill>
        <p:spPr>
          <a:xfrm>
            <a:off x="494850" y="2450248"/>
            <a:ext cx="1948050" cy="974025"/>
          </a:xfrm>
          <a:prstGeom prst="rect">
            <a:avLst/>
          </a:prstGeom>
          <a:noFill/>
          <a:ln>
            <a:noFill/>
          </a:ln>
        </p:spPr>
      </p:pic>
      <p:pic>
        <p:nvPicPr>
          <p:cNvPr id="504" name="Google Shape;504;p46"/>
          <p:cNvPicPr preferRelativeResize="0"/>
          <p:nvPr/>
        </p:nvPicPr>
        <p:blipFill>
          <a:blip r:embed="rId7">
            <a:alphaModFix/>
          </a:blip>
          <a:stretch>
            <a:fillRect/>
          </a:stretch>
        </p:blipFill>
        <p:spPr>
          <a:xfrm>
            <a:off x="494850" y="3567070"/>
            <a:ext cx="1269500" cy="1210575"/>
          </a:xfrm>
          <a:prstGeom prst="rect">
            <a:avLst/>
          </a:prstGeom>
          <a:noFill/>
          <a:ln>
            <a:noFill/>
          </a:ln>
        </p:spPr>
      </p:pic>
      <p:sp>
        <p:nvSpPr>
          <p:cNvPr id="505" name="Google Shape;505;p46"/>
          <p:cNvSpPr txBox="1"/>
          <p:nvPr/>
        </p:nvSpPr>
        <p:spPr>
          <a:xfrm>
            <a:off x="1784275" y="392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506" name="Google Shape;506;p46"/>
          <p:cNvSpPr txBox="1"/>
          <p:nvPr/>
        </p:nvSpPr>
        <p:spPr>
          <a:xfrm>
            <a:off x="5210475" y="1906300"/>
            <a:ext cx="42399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Image Recognition and Machine Learning</a:t>
            </a:r>
            <a:endParaRPr sz="2200" b="1">
              <a:solidFill>
                <a:schemeClr val="lt1"/>
              </a:solidFill>
              <a:latin typeface="Montserrat"/>
              <a:ea typeface="Montserrat"/>
              <a:cs typeface="Montserrat"/>
              <a:sym typeface="Montserrat"/>
            </a:endParaRPr>
          </a:p>
        </p:txBody>
      </p:sp>
      <p:pic>
        <p:nvPicPr>
          <p:cNvPr id="507" name="Google Shape;507;p46"/>
          <p:cNvPicPr preferRelativeResize="0"/>
          <p:nvPr/>
        </p:nvPicPr>
        <p:blipFill>
          <a:blip r:embed="rId8">
            <a:alphaModFix/>
          </a:blip>
          <a:stretch>
            <a:fillRect/>
          </a:stretch>
        </p:blipFill>
        <p:spPr>
          <a:xfrm>
            <a:off x="5412125" y="2675800"/>
            <a:ext cx="2499405" cy="974026"/>
          </a:xfrm>
          <a:prstGeom prst="rect">
            <a:avLst/>
          </a:prstGeom>
          <a:noFill/>
          <a:ln>
            <a:noFill/>
          </a:ln>
        </p:spPr>
      </p:pic>
      <p:pic>
        <p:nvPicPr>
          <p:cNvPr id="508" name="Google Shape;508;p46"/>
          <p:cNvPicPr preferRelativeResize="0"/>
          <p:nvPr/>
        </p:nvPicPr>
        <p:blipFill>
          <a:blip r:embed="rId9">
            <a:alphaModFix/>
          </a:blip>
          <a:stretch>
            <a:fillRect/>
          </a:stretch>
        </p:blipFill>
        <p:spPr>
          <a:xfrm>
            <a:off x="6875625" y="3767163"/>
            <a:ext cx="2146475" cy="2108500"/>
          </a:xfrm>
          <a:prstGeom prst="rect">
            <a:avLst/>
          </a:prstGeom>
          <a:noFill/>
          <a:ln>
            <a:noFill/>
          </a:ln>
        </p:spPr>
      </p:pic>
      <p:pic>
        <p:nvPicPr>
          <p:cNvPr id="509" name="Google Shape;509;p46"/>
          <p:cNvPicPr preferRelativeResize="0"/>
          <p:nvPr/>
        </p:nvPicPr>
        <p:blipFill>
          <a:blip r:embed="rId10">
            <a:alphaModFix/>
          </a:blip>
          <a:stretch>
            <a:fillRect/>
          </a:stretch>
        </p:blipFill>
        <p:spPr>
          <a:xfrm>
            <a:off x="9153276" y="3968395"/>
            <a:ext cx="1960201" cy="1553675"/>
          </a:xfrm>
          <a:prstGeom prst="rect">
            <a:avLst/>
          </a:prstGeom>
          <a:noFill/>
          <a:ln>
            <a:noFill/>
          </a:ln>
        </p:spPr>
      </p:pic>
      <p:pic>
        <p:nvPicPr>
          <p:cNvPr id="510" name="Google Shape;510;p46"/>
          <p:cNvPicPr preferRelativeResize="0"/>
          <p:nvPr/>
        </p:nvPicPr>
        <p:blipFill>
          <a:blip r:embed="rId11">
            <a:alphaModFix/>
          </a:blip>
          <a:stretch>
            <a:fillRect/>
          </a:stretch>
        </p:blipFill>
        <p:spPr>
          <a:xfrm>
            <a:off x="8371875" y="2688675"/>
            <a:ext cx="1078500" cy="107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6" name="Google Shape;516;p4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7" name="Google Shape;517;p4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47"/>
          <p:cNvSpPr txBox="1"/>
          <p:nvPr/>
        </p:nvSpPr>
        <p:spPr>
          <a:xfrm>
            <a:off x="3462713" y="51995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519" name="Google Shape;519;p4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20" name="Google Shape;520;p4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21" name="Google Shape;521;p47"/>
          <p:cNvSpPr txBox="1"/>
          <p:nvPr/>
        </p:nvSpPr>
        <p:spPr>
          <a:xfrm>
            <a:off x="1424400" y="1535575"/>
            <a:ext cx="9526200" cy="45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22" name="Google Shape;522;p47"/>
          <p:cNvSpPr txBox="1"/>
          <p:nvPr/>
        </p:nvSpPr>
        <p:spPr>
          <a:xfrm>
            <a:off x="840750" y="1410500"/>
            <a:ext cx="10276500" cy="48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23" name="Google Shape;523;p47"/>
          <p:cNvPicPr preferRelativeResize="0"/>
          <p:nvPr/>
        </p:nvPicPr>
        <p:blipFill>
          <a:blip r:embed="rId4">
            <a:alphaModFix/>
          </a:blip>
          <a:stretch>
            <a:fillRect/>
          </a:stretch>
        </p:blipFill>
        <p:spPr>
          <a:xfrm>
            <a:off x="453425" y="1271600"/>
            <a:ext cx="10276500" cy="483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29" name="Google Shape;529;p4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30" name="Google Shape;530;p4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1" name="Google Shape;531;p4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532" name="Google Shape;532;p4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33" name="Google Shape;533;p4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34" name="Google Shape;534;p48"/>
          <p:cNvSpPr txBox="1"/>
          <p:nvPr/>
        </p:nvSpPr>
        <p:spPr>
          <a:xfrm>
            <a:off x="403000" y="1493900"/>
            <a:ext cx="10672500" cy="45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35" name="Google Shape;535;p48"/>
          <p:cNvPicPr preferRelativeResize="0"/>
          <p:nvPr/>
        </p:nvPicPr>
        <p:blipFill>
          <a:blip r:embed="rId4">
            <a:alphaModFix/>
          </a:blip>
          <a:stretch>
            <a:fillRect/>
          </a:stretch>
        </p:blipFill>
        <p:spPr>
          <a:xfrm>
            <a:off x="600500" y="1650050"/>
            <a:ext cx="10277475" cy="3695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1" name="Google Shape;541;p4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2" name="Google Shape;542;p4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49"/>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544" name="Google Shape;544;p4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45" name="Google Shape;545;p4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46" name="Google Shape;546;p49"/>
          <p:cNvSpPr txBox="1"/>
          <p:nvPr/>
        </p:nvSpPr>
        <p:spPr>
          <a:xfrm>
            <a:off x="145275" y="1279188"/>
            <a:ext cx="10887600" cy="465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chemeClr val="lt1"/>
                </a:solidFill>
                <a:latin typeface="Montserrat"/>
                <a:ea typeface="Montserrat"/>
                <a:cs typeface="Montserrat"/>
                <a:sym typeface="Montserrat"/>
              </a:rPr>
              <a:t>[1]“Reducing post-harvest losses in fruits and vegetables for ensuring food security – Case of Sri Lanka,” MOJ Food Processing &amp; Technology, vol. Volume 9, no. Issue 1, Feb. 2021, doi: </a:t>
            </a:r>
            <a:r>
              <a:rPr lang="en-US" sz="16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https://doi.org/10.15406/mojfpt.2021.09.00255</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[2]“VPN - Sri Lanka Institute of Information Technology,” Sliit.lk, 2024. https://vpn.sliit.lk/proxy/716c6bb7/https/ieeexplore.ieee.org/document/8574865 (accessed Oct. 14,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[3]“Tomato sps 19_mag_00033,” SlideShare, 2021. https://www.slideshare.net/slideshow/tomato-sps-19mag00033/249728881#26 (accessed Oct. 10,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[4]Y. H. Yap, “Tomato ripeness detection using deep learning - Universiti Teknologi Malaysia Institutional Repository,” </a:t>
            </a:r>
            <a:r>
              <a:rPr lang="en-US" sz="1600" i="1">
                <a:solidFill>
                  <a:schemeClr val="lt1"/>
                </a:solidFill>
                <a:latin typeface="Montserrat"/>
                <a:ea typeface="Montserrat"/>
                <a:cs typeface="Montserrat"/>
                <a:sym typeface="Montserrat"/>
              </a:rPr>
              <a:t>Eprints.utm.my</a:t>
            </a:r>
            <a:r>
              <a:rPr lang="en-US" sz="1600">
                <a:solidFill>
                  <a:schemeClr val="lt1"/>
                </a:solidFill>
                <a:latin typeface="Montserrat"/>
                <a:ea typeface="Montserrat"/>
                <a:cs typeface="Montserrat"/>
                <a:sym typeface="Montserrat"/>
              </a:rPr>
              <a:t>, 2022, doi: </a:t>
            </a:r>
            <a:r>
              <a:rPr lang="en-US" sz="1600" u="sng">
                <a:solidFill>
                  <a:schemeClr val="hlink"/>
                </a:solidFill>
                <a:latin typeface="Montserrat"/>
                <a:ea typeface="Montserrat"/>
                <a:cs typeface="Montserrat"/>
                <a:sym typeface="Montserrat"/>
                <a:hlinkClick r:id="rId5"/>
              </a:rPr>
              <a:t>http://eprints.utm.my/99588/1/YapYoonHengMSKE2022.pdf</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US" sz="2200">
                <a:solidFill>
                  <a:schemeClr val="lt1"/>
                </a:solidFill>
                <a:latin typeface="Montserrat"/>
                <a:ea typeface="Montserrat"/>
                <a:cs typeface="Montserrat"/>
                <a:sym typeface="Montserrat"/>
              </a:rPr>
              <a:t>‌</a:t>
            </a:r>
            <a:r>
              <a:rPr lang="en-US" sz="1700">
                <a:solidFill>
                  <a:schemeClr val="lt1"/>
                </a:solidFill>
                <a:latin typeface="Calibri"/>
                <a:ea typeface="Calibri"/>
                <a:cs typeface="Calibri"/>
                <a:sym typeface="Calibri"/>
              </a:rPr>
              <a:t>[5]“VPN - Sri Lanka Institute of Information Technology,” </a:t>
            </a:r>
            <a:r>
              <a:rPr lang="en-US" sz="1700" i="1">
                <a:solidFill>
                  <a:schemeClr val="lt1"/>
                </a:solidFill>
                <a:latin typeface="Calibri"/>
                <a:ea typeface="Calibri"/>
                <a:cs typeface="Calibri"/>
                <a:sym typeface="Calibri"/>
              </a:rPr>
              <a:t>Sliit.lk</a:t>
            </a:r>
            <a:r>
              <a:rPr lang="en-US" sz="1700">
                <a:solidFill>
                  <a:schemeClr val="lt1"/>
                </a:solidFill>
                <a:latin typeface="Calibri"/>
                <a:ea typeface="Calibri"/>
                <a:cs typeface="Calibri"/>
                <a:sym typeface="Calibri"/>
              </a:rPr>
              <a:t>, 2024. https://vpn.sliit.lk/proxy/30dfd70f/https/ieeexplore.ieee.org/document/8489814/ (accessed Oct. 08 2024)</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52" name="Google Shape;552;p50"/>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553" name="Google Shape;553;p50"/>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554" name="Google Shape;554;p50"/>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555" name="Google Shape;555;p50"/>
          <p:cNvGrpSpPr/>
          <p:nvPr/>
        </p:nvGrpSpPr>
        <p:grpSpPr>
          <a:xfrm>
            <a:off x="3040113" y="3003000"/>
            <a:ext cx="6256200" cy="1438700"/>
            <a:chOff x="5498314" y="3710353"/>
            <a:chExt cx="6256200" cy="1438700"/>
          </a:xfrm>
        </p:grpSpPr>
        <p:sp>
          <p:nvSpPr>
            <p:cNvPr id="556" name="Google Shape;556;p50"/>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dirty="0">
                  <a:solidFill>
                    <a:schemeClr val="lt1"/>
                  </a:solidFill>
                  <a:latin typeface="Calibri"/>
                  <a:ea typeface="Calibri"/>
                  <a:cs typeface="Calibri"/>
                  <a:sym typeface="Calibri"/>
                </a:rPr>
                <a:t>IT 20665548|Herath H.M.R.K</a:t>
              </a:r>
              <a:endParaRPr sz="3000" b="1" dirty="0">
                <a:solidFill>
                  <a:schemeClr val="lt1"/>
                </a:solidFill>
                <a:latin typeface="Montserrat"/>
                <a:ea typeface="Montserrat"/>
                <a:cs typeface="Montserrat"/>
                <a:sym typeface="Montserrat"/>
              </a:endParaRPr>
            </a:p>
          </p:txBody>
        </p:sp>
        <p:sp>
          <p:nvSpPr>
            <p:cNvPr id="557" name="Google Shape;557;p50"/>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558" name="Google Shape;558;p5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559" name="Google Shape;559;p50"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560" name="Google Shape;560;p50"/>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561" name="Google Shape;561;p50"/>
          <p:cNvPicPr preferRelativeResize="0"/>
          <p:nvPr/>
        </p:nvPicPr>
        <p:blipFill rotWithShape="1">
          <a:blip r:embed="rId5">
            <a:alphaModFix/>
          </a:blip>
          <a:srcRect r="20666" b="19139"/>
          <a:stretch/>
        </p:blipFill>
        <p:spPr>
          <a:xfrm>
            <a:off x="9308100" y="213525"/>
            <a:ext cx="2454900" cy="2481600"/>
          </a:xfrm>
          <a:prstGeom prst="ellipse">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7" name="Google Shape;567;p5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8" name="Google Shape;568;p5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9" name="Google Shape;569;p51"/>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570" name="Google Shape;570;p5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71" name="Google Shape;571;p5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72" name="Google Shape;572;p51"/>
          <p:cNvSpPr txBox="1"/>
          <p:nvPr/>
        </p:nvSpPr>
        <p:spPr>
          <a:xfrm>
            <a:off x="1239325" y="1416850"/>
            <a:ext cx="9260100" cy="4560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grading is subjective and labor-intensive, while automated systems struggle with real-world conditions like lighting and subtle defects.</a:t>
            </a:r>
            <a:endParaRPr sz="18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r>
              <a:rPr lang="en-US" sz="1800">
                <a:solidFill>
                  <a:schemeClr val="lt1"/>
                </a:solidFill>
                <a:latin typeface="Montserrat"/>
                <a:ea typeface="Montserrat"/>
                <a:cs typeface="Montserrat"/>
                <a:sym typeface="Montserrat"/>
              </a:rPr>
              <a:t>Solution:</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AI-based models ensure precise detection, handle diverse conditions, and align with commercial standards.</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15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40"/>
        <p:cNvGrpSpPr/>
        <p:nvPr/>
      </p:nvGrpSpPr>
      <p:grpSpPr>
        <a:xfrm>
          <a:off x="0" y="0"/>
          <a:ext cx="0" cy="0"/>
          <a:chOff x="0" y="0"/>
          <a:chExt cx="0" cy="0"/>
        </a:xfrm>
      </p:grpSpPr>
      <p:sp>
        <p:nvSpPr>
          <p:cNvPr id="141" name="Google Shape;141;p16"/>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42" name="Google Shape;142;p16"/>
          <p:cNvPicPr preferRelativeResize="0"/>
          <p:nvPr/>
        </p:nvPicPr>
        <p:blipFill rotWithShape="1">
          <a:blip r:embed="rId3">
            <a:alphaModFix/>
          </a:blip>
          <a:srcRect l="10348" r="10356"/>
          <a:stretch/>
        </p:blipFill>
        <p:spPr>
          <a:xfrm>
            <a:off x="8209600" y="980114"/>
            <a:ext cx="2125626" cy="2125626"/>
          </a:xfrm>
          <a:custGeom>
            <a:avLst/>
            <a:gdLst/>
            <a:ahLst/>
            <a:cxnLst/>
            <a:rect l="l" t="t" r="r" b="b"/>
            <a:pathLst>
              <a:path w="2436248" h="2436247" extrusionOk="0">
                <a:moveTo>
                  <a:pt x="1218124" y="0"/>
                </a:moveTo>
                <a:cubicBezTo>
                  <a:pt x="1890875" y="0"/>
                  <a:pt x="2436248" y="545373"/>
                  <a:pt x="2436248" y="1218124"/>
                </a:cubicBezTo>
                <a:cubicBezTo>
                  <a:pt x="2436248" y="1848828"/>
                  <a:pt x="1956917" y="2367579"/>
                  <a:pt x="1342670" y="2429959"/>
                </a:cubicBezTo>
                <a:lnTo>
                  <a:pt x="1218144" y="2436247"/>
                </a:lnTo>
                <a:lnTo>
                  <a:pt x="1218104" y="2436247"/>
                </a:lnTo>
                <a:lnTo>
                  <a:pt x="1093578" y="2429959"/>
                </a:lnTo>
                <a:cubicBezTo>
                  <a:pt x="479332" y="2367579"/>
                  <a:pt x="0" y="1848828"/>
                  <a:pt x="0" y="1218124"/>
                </a:cubicBezTo>
                <a:cubicBezTo>
                  <a:pt x="0" y="545373"/>
                  <a:pt x="545373" y="0"/>
                  <a:pt x="1218124" y="0"/>
                </a:cubicBezTo>
                <a:close/>
              </a:path>
            </a:pathLst>
          </a:custGeom>
          <a:noFill/>
          <a:ln>
            <a:noFill/>
          </a:ln>
        </p:spPr>
      </p:pic>
      <p:pic>
        <p:nvPicPr>
          <p:cNvPr id="143" name="Google Shape;143;p16"/>
          <p:cNvPicPr preferRelativeResize="0"/>
          <p:nvPr/>
        </p:nvPicPr>
        <p:blipFill rotWithShape="1">
          <a:blip r:embed="rId4">
            <a:alphaModFix/>
          </a:blip>
          <a:srcRect/>
          <a:stretch/>
        </p:blipFill>
        <p:spPr>
          <a:xfrm>
            <a:off x="10274584" y="6858000"/>
            <a:ext cx="2564834" cy="345222"/>
          </a:xfrm>
          <a:custGeom>
            <a:avLst/>
            <a:gdLst/>
            <a:ahLst/>
            <a:cxnLst/>
            <a:rect l="l" t="t" r="r" b="b"/>
            <a:pathLst>
              <a:path w="2564834" h="345222" extrusionOk="0">
                <a:moveTo>
                  <a:pt x="0" y="0"/>
                </a:moveTo>
                <a:lnTo>
                  <a:pt x="2564834" y="0"/>
                </a:lnTo>
                <a:lnTo>
                  <a:pt x="2506969" y="35154"/>
                </a:lnTo>
                <a:cubicBezTo>
                  <a:pt x="2142955" y="232899"/>
                  <a:pt x="1725803" y="345222"/>
                  <a:pt x="1282417" y="345222"/>
                </a:cubicBezTo>
                <a:cubicBezTo>
                  <a:pt x="839031" y="345222"/>
                  <a:pt x="421879" y="232899"/>
                  <a:pt x="57865" y="35154"/>
                </a:cubicBezTo>
                <a:lnTo>
                  <a:pt x="0" y="0"/>
                </a:lnTo>
                <a:close/>
              </a:path>
            </a:pathLst>
          </a:custGeom>
          <a:noFill/>
          <a:ln>
            <a:noFill/>
          </a:ln>
        </p:spPr>
      </p:pic>
      <p:sp>
        <p:nvSpPr>
          <p:cNvPr id="144" name="Google Shape;144;p16"/>
          <p:cNvSpPr/>
          <p:nvPr/>
        </p:nvSpPr>
        <p:spPr>
          <a:xfrm>
            <a:off x="1389" y="1396"/>
            <a:ext cx="895350" cy="895350"/>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45" name="Google Shape;145;p1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46" name="Google Shape;146;p16"/>
          <p:cNvGrpSpPr/>
          <p:nvPr/>
        </p:nvGrpSpPr>
        <p:grpSpPr>
          <a:xfrm>
            <a:off x="896748" y="896750"/>
            <a:ext cx="6986103" cy="1874000"/>
            <a:chOff x="926448" y="2484408"/>
            <a:chExt cx="6986103" cy="1874000"/>
          </a:xfrm>
        </p:grpSpPr>
        <p:sp>
          <p:nvSpPr>
            <p:cNvPr id="147" name="Google Shape;147;p16"/>
            <p:cNvSpPr txBox="1"/>
            <p:nvPr/>
          </p:nvSpPr>
          <p:spPr>
            <a:xfrm>
              <a:off x="926451" y="3989108"/>
              <a:ext cx="69861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Inconsistent Ripeness Detection in Tomato Harvesting</a:t>
              </a:r>
              <a:endParaRPr/>
            </a:p>
          </p:txBody>
        </p:sp>
        <p:sp>
          <p:nvSpPr>
            <p:cNvPr id="148" name="Google Shape;148;p16"/>
            <p:cNvSpPr txBox="1"/>
            <p:nvPr/>
          </p:nvSpPr>
          <p:spPr>
            <a:xfrm>
              <a:off x="926448" y="2484408"/>
              <a:ext cx="5316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Research Problem.</a:t>
              </a:r>
              <a:endParaRPr sz="3200" b="1">
                <a:solidFill>
                  <a:schemeClr val="lt1"/>
                </a:solidFill>
                <a:latin typeface="Montserrat"/>
                <a:ea typeface="Montserrat"/>
                <a:cs typeface="Montserrat"/>
                <a:sym typeface="Montserrat"/>
              </a:endParaRPr>
            </a:p>
          </p:txBody>
        </p:sp>
      </p:grpSp>
      <p:sp>
        <p:nvSpPr>
          <p:cNvPr id="149" name="Google Shape;149;p16"/>
          <p:cNvSpPr txBox="1"/>
          <p:nvPr/>
        </p:nvSpPr>
        <p:spPr>
          <a:xfrm>
            <a:off x="896750" y="3105750"/>
            <a:ext cx="6534600" cy="64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and Inaccurate Tomato Quality Grading</a:t>
            </a:r>
            <a:endParaRPr>
              <a:solidFill>
                <a:schemeClr val="dk1"/>
              </a:solidFill>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0" name="Google Shape;150;p16"/>
          <p:cNvSpPr txBox="1"/>
          <p:nvPr/>
        </p:nvSpPr>
        <p:spPr>
          <a:xfrm>
            <a:off x="896750" y="3810050"/>
            <a:ext cx="6534600" cy="9234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Delayed and Inefficient Disease Identification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1" name="Google Shape;151;p16"/>
          <p:cNvSpPr txBox="1"/>
          <p:nvPr/>
        </p:nvSpPr>
        <p:spPr>
          <a:xfrm>
            <a:off x="896750" y="4514350"/>
            <a:ext cx="62928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Limited Access to Data-Driven Insights</a:t>
            </a:r>
            <a:endParaRPr/>
          </a:p>
        </p:txBody>
      </p:sp>
      <p:sp>
        <p:nvSpPr>
          <p:cNvPr id="152" name="Google Shape;152;p16"/>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53" name="Google Shape;153;p16"/>
          <p:cNvPicPr preferRelativeResize="0"/>
          <p:nvPr/>
        </p:nvPicPr>
        <p:blipFill rotWithShape="1">
          <a:blip r:embed="rId5">
            <a:alphaModFix/>
          </a:blip>
          <a:srcRect t="534" b="534"/>
          <a:stretch/>
        </p:blipFill>
        <p:spPr>
          <a:xfrm>
            <a:off x="9246101" y="3105750"/>
            <a:ext cx="2945892" cy="3762376"/>
          </a:xfrm>
          <a:custGeom>
            <a:avLst/>
            <a:gdLst/>
            <a:ahLst/>
            <a:cxnLst/>
            <a:rect l="l" t="t" r="r" b="b"/>
            <a:pathLst>
              <a:path w="3813452" h="4792836" extrusionOk="0">
                <a:moveTo>
                  <a:pt x="2569029" y="0"/>
                </a:moveTo>
                <a:cubicBezTo>
                  <a:pt x="3012415" y="0"/>
                  <a:pt x="3429567" y="112324"/>
                  <a:pt x="3793581" y="310068"/>
                </a:cubicBezTo>
                <a:lnTo>
                  <a:pt x="3813452" y="322140"/>
                </a:lnTo>
                <a:lnTo>
                  <a:pt x="3813452" y="4792836"/>
                </a:lnTo>
                <a:lnTo>
                  <a:pt x="1286612" y="4792836"/>
                </a:lnTo>
                <a:lnTo>
                  <a:pt x="1132660" y="4699308"/>
                </a:lnTo>
                <a:cubicBezTo>
                  <a:pt x="449294" y="4237636"/>
                  <a:pt x="0" y="3455802"/>
                  <a:pt x="0" y="2569029"/>
                </a:cubicBezTo>
                <a:cubicBezTo>
                  <a:pt x="0" y="1150193"/>
                  <a:pt x="1150193" y="0"/>
                  <a:pt x="2569029" y="0"/>
                </a:cubicBezTo>
                <a:close/>
              </a:path>
            </a:pathLst>
          </a:custGeom>
          <a:noFill/>
          <a:ln>
            <a:noFill/>
          </a:ln>
        </p:spPr>
      </p:pic>
      <p:sp>
        <p:nvSpPr>
          <p:cNvPr id="154" name="Google Shape;154;p16"/>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55" name="Google Shape;155;p16" descr="A black background with blue text&#10;&#10;Description automatically generated"/>
          <p:cNvPicPr preferRelativeResize="0"/>
          <p:nvPr/>
        </p:nvPicPr>
        <p:blipFill rotWithShape="1">
          <a:blip r:embed="rId6">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8" name="Google Shape;578;p5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9" name="Google Shape;579;p5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0" name="Google Shape;580;p52"/>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581" name="Google Shape;581;p5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82" name="Google Shape;582;p5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83" name="Google Shape;583;p52"/>
          <p:cNvSpPr txBox="1"/>
          <p:nvPr/>
        </p:nvSpPr>
        <p:spPr>
          <a:xfrm>
            <a:off x="1622250" y="1730175"/>
            <a:ext cx="8581200" cy="4194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How to develop an optimal solution for accurately distinguishing tomato defects from each other?</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Evaluate the severity of detected defects for quality grading.</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To what extent can tomato defects be identified and graded according to commercial standards using machine learning and image processing techniques?</a:t>
            </a:r>
            <a:endParaRPr sz="2200">
              <a:solidFill>
                <a:schemeClr val="lt1"/>
              </a:solidFill>
            </a:endParaRPr>
          </a:p>
          <a:p>
            <a:pPr marL="0" lvl="0" indent="0" algn="l" rtl="0">
              <a:spcBef>
                <a:spcPts val="1200"/>
              </a:spcBef>
              <a:spcAft>
                <a:spcPts val="0"/>
              </a:spcAft>
              <a:buNone/>
            </a:pPr>
            <a:endParaRPr sz="15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9" name="Google Shape;589;p5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90" name="Google Shape;590;p5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1" name="Google Shape;591;p53"/>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592" name="Google Shape;592;p5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93" name="Google Shape;593;p5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94" name="Google Shape;594;p53"/>
          <p:cNvSpPr txBox="1"/>
          <p:nvPr/>
        </p:nvSpPr>
        <p:spPr>
          <a:xfrm>
            <a:off x="943800" y="1396300"/>
            <a:ext cx="10304400" cy="46107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Manual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br>
              <a:rPr lang="en-US" sz="2100">
                <a:solidFill>
                  <a:schemeClr val="lt1"/>
                </a:solidFill>
              </a:rPr>
            </a:br>
            <a:r>
              <a:rPr lang="en-US" sz="2100">
                <a:solidFill>
                  <a:schemeClr val="lt1"/>
                </a:solidFill>
              </a:rPr>
              <a:t>Subjective, labor-intensive, prone to inconsistencies and errors, and unsuitable for large-scale operations.</a:t>
            </a:r>
            <a:endParaRPr sz="2100">
              <a:solidFill>
                <a:schemeClr val="lt1"/>
              </a:solidFill>
            </a:endParaRPr>
          </a:p>
          <a:p>
            <a:pPr marL="457200" lvl="0" indent="0" algn="l" rtl="0">
              <a:lnSpc>
                <a:spcPct val="115000"/>
              </a:lnSpc>
              <a:spcBef>
                <a:spcPts val="1200"/>
              </a:spcBef>
              <a:spcAft>
                <a:spcPts val="0"/>
              </a:spcAft>
              <a:buNone/>
            </a:pPr>
            <a:endParaRPr sz="2100">
              <a:solidFill>
                <a:schemeClr val="lt1"/>
              </a:solidFill>
            </a:endParaRPr>
          </a:p>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Automated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r>
              <a:rPr lang="en-US" sz="2100">
                <a:solidFill>
                  <a:schemeClr val="lt1"/>
                </a:solidFill>
              </a:rPr>
              <a:t>AI-driven, fast, objective, scalable, and robust in detecting subtle defects under varying conditions.</a:t>
            </a:r>
            <a:endParaRPr sz="2100">
              <a:solidFill>
                <a:schemeClr val="lt1"/>
              </a:solidFill>
            </a:endParaRPr>
          </a:p>
          <a:p>
            <a:pPr marL="457200" lvl="0" indent="0" algn="l" rtl="0">
              <a:lnSpc>
                <a:spcPct val="115000"/>
              </a:lnSpc>
              <a:spcBef>
                <a:spcPts val="1200"/>
              </a:spcBef>
              <a:spcAft>
                <a:spcPts val="0"/>
              </a:spcAft>
              <a:buNone/>
            </a:pPr>
            <a:endParaRPr sz="1800" b="1">
              <a:solidFill>
                <a:schemeClr val="lt1"/>
              </a:solidFill>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0" name="Google Shape;600;p5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1" name="Google Shape;601;p5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2" name="Google Shape;602;p54"/>
          <p:cNvSpPr txBox="1"/>
          <p:nvPr/>
        </p:nvSpPr>
        <p:spPr>
          <a:xfrm>
            <a:off x="2627038" y="349700"/>
            <a:ext cx="6763800" cy="61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603" name="Google Shape;603;p5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04" name="Google Shape;604;p5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605" name="Google Shape;605;p54"/>
          <p:cNvSpPr txBox="1"/>
          <p:nvPr/>
        </p:nvSpPr>
        <p:spPr>
          <a:xfrm>
            <a:off x="1349650" y="1275250"/>
            <a:ext cx="9138900" cy="4730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300" b="1"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dirty="0">
                <a:solidFill>
                  <a:schemeClr val="lt1"/>
                </a:solidFill>
                <a:latin typeface="Montserrat"/>
                <a:ea typeface="Montserrat"/>
                <a:cs typeface="Montserrat"/>
                <a:sym typeface="Montserrat"/>
              </a:rPr>
              <a:t>Primary Objective:</a:t>
            </a:r>
            <a:endParaRPr sz="2300" b="1" dirty="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dirty="0">
                <a:solidFill>
                  <a:schemeClr val="lt1"/>
                </a:solidFill>
                <a:latin typeface="Montserrat"/>
                <a:ea typeface="Montserrat"/>
                <a:cs typeface="Montserrat"/>
                <a:sym typeface="Montserrat"/>
              </a:rPr>
              <a:t>Develop an AI-driven system for tomato defect detection and quality grading.</a:t>
            </a:r>
            <a:endParaRPr sz="2300"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dirty="0">
                <a:solidFill>
                  <a:schemeClr val="lt1"/>
                </a:solidFill>
                <a:latin typeface="Montserrat"/>
                <a:ea typeface="Montserrat"/>
                <a:cs typeface="Montserrat"/>
                <a:sym typeface="Montserrat"/>
              </a:rPr>
              <a:t>Sub-Objectives:</a:t>
            </a:r>
            <a:endParaRPr sz="2300" b="1" dirty="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dirty="0">
                <a:solidFill>
                  <a:schemeClr val="lt1"/>
                </a:solidFill>
                <a:latin typeface="Montserrat"/>
                <a:ea typeface="Montserrat"/>
                <a:cs typeface="Montserrat"/>
                <a:sym typeface="Montserrat"/>
              </a:rPr>
              <a:t>Detect common defects: Fresh, unripe, cracks, shriveled, rotten, etc.</a:t>
            </a:r>
            <a:endParaRPr sz="2300" dirty="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dirty="0">
                <a:solidFill>
                  <a:schemeClr val="lt1"/>
                </a:solidFill>
                <a:latin typeface="Montserrat"/>
                <a:ea typeface="Montserrat"/>
                <a:cs typeface="Montserrat"/>
                <a:sym typeface="Montserrat"/>
              </a:rPr>
              <a:t>Classify tomatoes into grades: Grade A, B, C.</a:t>
            </a:r>
            <a:endParaRPr sz="2300"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500" dirty="0">
              <a:solidFill>
                <a:schemeClr val="l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1" name="Google Shape;611;p5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2" name="Google Shape;612;p5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5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614" name="Google Shape;614;p5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15" name="Google Shape;615;p5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616" name="Google Shape;616;p55"/>
          <p:cNvPicPr preferRelativeResize="0"/>
          <p:nvPr/>
        </p:nvPicPr>
        <p:blipFill>
          <a:blip r:embed="rId4">
            <a:alphaModFix/>
          </a:blip>
          <a:stretch>
            <a:fillRect/>
          </a:stretch>
        </p:blipFill>
        <p:spPr>
          <a:xfrm>
            <a:off x="1743274" y="1116249"/>
            <a:ext cx="7930013" cy="50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6"/>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622" name="Google Shape;622;p5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5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4" name="Google Shape;624;p5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5" name="Google Shape;625;p56"/>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Researched existing defect detection and quality grading methods.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Selected EfficientNet for defect detection and MobileNetV2 for grading.</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Prepared and labeled datasets for both tasks.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Trained and validated defect detection and grading models.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Generated predictions for defects and grades on test images.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626" name="Google Shape;626;p56"/>
          <p:cNvPicPr preferRelativeResize="0"/>
          <p:nvPr/>
        </p:nvPicPr>
        <p:blipFill>
          <a:blip r:embed="rId3">
            <a:alphaModFix/>
          </a:blip>
          <a:stretch>
            <a:fillRect/>
          </a:stretch>
        </p:blipFill>
        <p:spPr>
          <a:xfrm>
            <a:off x="5154475" y="-273687"/>
            <a:ext cx="7753825" cy="7753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7"/>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632" name="Google Shape;632;p5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3" name="Google Shape;633;p5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34" name="Google Shape;634;p5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635" name="Google Shape;635;p57"/>
          <p:cNvPicPr preferRelativeResize="0"/>
          <p:nvPr/>
        </p:nvPicPr>
        <p:blipFill>
          <a:blip r:embed="rId3">
            <a:alphaModFix/>
          </a:blip>
          <a:stretch>
            <a:fillRect/>
          </a:stretch>
        </p:blipFill>
        <p:spPr>
          <a:xfrm>
            <a:off x="5154475" y="-273687"/>
            <a:ext cx="7753825" cy="7753825"/>
          </a:xfrm>
          <a:prstGeom prst="rect">
            <a:avLst/>
          </a:prstGeom>
          <a:noFill/>
          <a:ln>
            <a:noFill/>
          </a:ln>
        </p:spPr>
      </p:pic>
      <p:sp>
        <p:nvSpPr>
          <p:cNvPr id="636" name="Google Shape;636;p57"/>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Developed application using Flutter</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Developed Backend using Python (</a:t>
            </a:r>
            <a:r>
              <a:rPr lang="en-US" sz="2400" dirty="0" err="1">
                <a:solidFill>
                  <a:schemeClr val="lt1"/>
                </a:solidFill>
                <a:latin typeface="Montserrat"/>
                <a:ea typeface="Montserrat"/>
                <a:cs typeface="Montserrat"/>
                <a:sym typeface="Montserrat"/>
              </a:rPr>
              <a:t>FlaskAPI</a:t>
            </a:r>
            <a:r>
              <a:rPr lang="en-US" sz="2400" dirty="0">
                <a:solidFill>
                  <a:schemeClr val="lt1"/>
                </a:solidFill>
                <a:latin typeface="Montserrat"/>
                <a:ea typeface="Montserrat"/>
                <a:cs typeface="Montserrat"/>
                <a:sym typeface="Montserrat"/>
              </a:rPr>
              <a:t>)</a:t>
            </a: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300" dirty="0">
                <a:solidFill>
                  <a:schemeClr val="lt1"/>
                </a:solidFill>
                <a:latin typeface="Montserrat"/>
                <a:ea typeface="Montserrat"/>
                <a:cs typeface="Montserrat"/>
                <a:sym typeface="Montserrat"/>
              </a:rPr>
              <a:t>Detect common defects: Fresh, unripe, cracks, shriveled, rotten, etc.</a:t>
            </a:r>
            <a:r>
              <a:rPr lang="en-US" sz="2400" dirty="0">
                <a:solidFill>
                  <a:schemeClr val="lt1"/>
                </a:solidFill>
                <a:latin typeface="Montserrat"/>
                <a:ea typeface="Montserrat"/>
                <a:cs typeface="Montserrat"/>
                <a:sym typeface="Montserrat"/>
              </a:rPr>
              <a:t> </a:t>
            </a: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dirty="0">
                <a:solidFill>
                  <a:schemeClr val="lt1"/>
                </a:solidFill>
                <a:latin typeface="Montserrat"/>
                <a:ea typeface="Montserrat"/>
                <a:cs typeface="Montserrat"/>
                <a:sym typeface="Montserrat"/>
              </a:rPr>
              <a:t>Generated predictions for defects and grades on test images.</a:t>
            </a:r>
          </a:p>
          <a:p>
            <a:pPr marL="457200" lvl="0" indent="-381000" algn="l" rtl="0">
              <a:spcBef>
                <a:spcPts val="0"/>
              </a:spcBef>
              <a:spcAft>
                <a:spcPts val="0"/>
              </a:spcAft>
              <a:buClr>
                <a:schemeClr val="lt1"/>
              </a:buClr>
              <a:buSzPts val="2400"/>
              <a:buFont typeface="Montserrat"/>
              <a:buChar char="●"/>
            </a:pPr>
            <a:endParaRPr lang="en-US" sz="2400" dirty="0">
              <a:solidFill>
                <a:schemeClr val="lt1"/>
              </a:solidFill>
              <a:latin typeface="Montserrat"/>
              <a:ea typeface="Montserrat"/>
              <a:cs typeface="Montserrat"/>
              <a:sym typeface="Montserrat"/>
            </a:endParaRPr>
          </a:p>
          <a:p>
            <a:pPr marL="457200" indent="-381000">
              <a:buClr>
                <a:schemeClr val="lt1"/>
              </a:buClr>
              <a:buSzPts val="2400"/>
              <a:buFont typeface="Montserrat"/>
              <a:buChar char="●"/>
            </a:pPr>
            <a:r>
              <a:rPr lang="en-US" sz="2400" dirty="0">
                <a:solidFill>
                  <a:schemeClr val="lt1"/>
                </a:solidFill>
                <a:latin typeface="Montserrat"/>
                <a:ea typeface="Montserrat"/>
                <a:cs typeface="Montserrat"/>
                <a:sym typeface="Montserrat"/>
              </a:rPr>
              <a:t>Classify tomatoes into Quality grades: Grade A, B, C.</a:t>
            </a:r>
          </a:p>
          <a:p>
            <a:pPr marL="457200" indent="-381000">
              <a:buClr>
                <a:schemeClr val="lt1"/>
              </a:buClr>
              <a:buSzPts val="2400"/>
              <a:buFont typeface="Montserrat"/>
              <a:buChar char="●"/>
            </a:pPr>
            <a:endParaRPr lang="en-US" sz="2400" dirty="0">
              <a:solidFill>
                <a:schemeClr val="lt1"/>
              </a:solidFill>
              <a:latin typeface="Montserrat"/>
              <a:ea typeface="Montserrat"/>
              <a:cs typeface="Montserrat"/>
              <a:sym typeface="Montserrat"/>
            </a:endParaRPr>
          </a:p>
          <a:p>
            <a:pPr marL="457200" indent="-381000">
              <a:buClr>
                <a:schemeClr val="lt1"/>
              </a:buClr>
              <a:buSzPts val="2400"/>
              <a:buFont typeface="Montserrat"/>
              <a:buChar char="●"/>
            </a:pPr>
            <a:r>
              <a:rPr lang="en-GB" sz="2400" dirty="0">
                <a:solidFill>
                  <a:schemeClr val="lt1"/>
                </a:solidFill>
                <a:latin typeface="Montserrat"/>
                <a:ea typeface="Montserrat"/>
                <a:cs typeface="Montserrat"/>
                <a:sym typeface="Montserrat"/>
              </a:rPr>
              <a:t>Finalized all and developed mobile app</a:t>
            </a:r>
          </a:p>
          <a:p>
            <a:pPr marL="76200">
              <a:buClr>
                <a:schemeClr val="lt1"/>
              </a:buClr>
              <a:buSzPts val="2400"/>
            </a:pPr>
            <a:endParaRPr lang="en-US"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endParaRPr lang="en-US"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endParaRPr sz="2400" dirty="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dirty="0">
              <a:solidFill>
                <a:schemeClr val="lt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p:nvPr/>
        </p:nvSpPr>
        <p:spPr>
          <a:xfrm>
            <a:off x="4482275" y="349700"/>
            <a:ext cx="3892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Dataset</a:t>
            </a:r>
            <a:endParaRPr sz="2800">
              <a:solidFill>
                <a:schemeClr val="dk1"/>
              </a:solidFill>
              <a:latin typeface="Montserrat"/>
              <a:ea typeface="Montserrat"/>
              <a:cs typeface="Montserrat"/>
              <a:sym typeface="Montserrat"/>
            </a:endParaRPr>
          </a:p>
        </p:txBody>
      </p:sp>
      <p:sp>
        <p:nvSpPr>
          <p:cNvPr id="642" name="Google Shape;642;p5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3" name="Google Shape;643;p5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44" name="Google Shape;644;p5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45" name="Google Shape;645;p5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646" name="Google Shape;646;p58"/>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647" name="Google Shape;647;p58"/>
          <p:cNvPicPr preferRelativeResize="0"/>
          <p:nvPr/>
        </p:nvPicPr>
        <p:blipFill>
          <a:blip r:embed="rId3">
            <a:alphaModFix/>
          </a:blip>
          <a:stretch>
            <a:fillRect/>
          </a:stretch>
        </p:blipFill>
        <p:spPr>
          <a:xfrm>
            <a:off x="1521925" y="1215500"/>
            <a:ext cx="8699550" cy="4505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53" name="Google Shape;653;p5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4" name="Google Shape;654;p5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5" name="Google Shape;655;p5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6" name="Google Shape;656;p5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57" name="Google Shape;657;p59"/>
          <p:cNvPicPr preferRelativeResize="0"/>
          <p:nvPr/>
        </p:nvPicPr>
        <p:blipFill>
          <a:blip r:embed="rId3">
            <a:alphaModFix/>
          </a:blip>
          <a:stretch>
            <a:fillRect/>
          </a:stretch>
        </p:blipFill>
        <p:spPr>
          <a:xfrm>
            <a:off x="1483125" y="1305275"/>
            <a:ext cx="2063743" cy="4586076"/>
          </a:xfrm>
          <a:prstGeom prst="rect">
            <a:avLst/>
          </a:prstGeom>
          <a:noFill/>
          <a:ln>
            <a:noFill/>
          </a:ln>
        </p:spPr>
      </p:pic>
      <p:pic>
        <p:nvPicPr>
          <p:cNvPr id="658" name="Google Shape;658;p59"/>
          <p:cNvPicPr preferRelativeResize="0"/>
          <p:nvPr/>
        </p:nvPicPr>
        <p:blipFill rotWithShape="1">
          <a:blip r:embed="rId4">
            <a:alphaModFix/>
          </a:blip>
          <a:srcRect/>
          <a:stretch/>
        </p:blipFill>
        <p:spPr>
          <a:xfrm>
            <a:off x="4587475" y="1305263"/>
            <a:ext cx="2063750" cy="4586092"/>
          </a:xfrm>
          <a:prstGeom prst="rect">
            <a:avLst/>
          </a:prstGeom>
          <a:noFill/>
          <a:ln>
            <a:noFill/>
          </a:ln>
        </p:spPr>
      </p:pic>
      <p:pic>
        <p:nvPicPr>
          <p:cNvPr id="659" name="Google Shape;659;p59"/>
          <p:cNvPicPr preferRelativeResize="0"/>
          <p:nvPr/>
        </p:nvPicPr>
        <p:blipFill>
          <a:blip r:embed="rId5">
            <a:alphaModFix/>
          </a:blip>
          <a:stretch>
            <a:fillRect/>
          </a:stretch>
        </p:blipFill>
        <p:spPr>
          <a:xfrm>
            <a:off x="7691813" y="1305263"/>
            <a:ext cx="2063750" cy="45860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0"/>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65" name="Google Shape;665;p6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6" name="Google Shape;666;p6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7" name="Google Shape;667;p6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8" name="Google Shape;668;p60"/>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69" name="Google Shape;669;p60"/>
          <p:cNvPicPr preferRelativeResize="0"/>
          <p:nvPr/>
        </p:nvPicPr>
        <p:blipFill>
          <a:blip r:embed="rId3">
            <a:alphaModFix/>
          </a:blip>
          <a:stretch>
            <a:fillRect/>
          </a:stretch>
        </p:blipFill>
        <p:spPr>
          <a:xfrm>
            <a:off x="1017750" y="1251825"/>
            <a:ext cx="2063750" cy="4586104"/>
          </a:xfrm>
          <a:prstGeom prst="rect">
            <a:avLst/>
          </a:prstGeom>
          <a:noFill/>
          <a:ln>
            <a:noFill/>
          </a:ln>
        </p:spPr>
      </p:pic>
      <p:pic>
        <p:nvPicPr>
          <p:cNvPr id="670" name="Google Shape;670;p60"/>
          <p:cNvPicPr preferRelativeResize="0"/>
          <p:nvPr/>
        </p:nvPicPr>
        <p:blipFill>
          <a:blip r:embed="rId4">
            <a:alphaModFix/>
          </a:blip>
          <a:stretch>
            <a:fillRect/>
          </a:stretch>
        </p:blipFill>
        <p:spPr>
          <a:xfrm>
            <a:off x="3632375" y="1251825"/>
            <a:ext cx="2063750" cy="4586092"/>
          </a:xfrm>
          <a:prstGeom prst="rect">
            <a:avLst/>
          </a:prstGeom>
          <a:noFill/>
          <a:ln>
            <a:noFill/>
          </a:ln>
        </p:spPr>
      </p:pic>
      <p:pic>
        <p:nvPicPr>
          <p:cNvPr id="671" name="Google Shape;671;p60"/>
          <p:cNvPicPr preferRelativeResize="0"/>
          <p:nvPr/>
        </p:nvPicPr>
        <p:blipFill>
          <a:blip r:embed="rId5">
            <a:alphaModFix/>
          </a:blip>
          <a:stretch>
            <a:fillRect/>
          </a:stretch>
        </p:blipFill>
        <p:spPr>
          <a:xfrm>
            <a:off x="6396425" y="1251825"/>
            <a:ext cx="2063750" cy="4586092"/>
          </a:xfrm>
          <a:prstGeom prst="rect">
            <a:avLst/>
          </a:prstGeom>
          <a:noFill/>
          <a:ln>
            <a:noFill/>
          </a:ln>
        </p:spPr>
      </p:pic>
      <p:pic>
        <p:nvPicPr>
          <p:cNvPr id="672" name="Google Shape;672;p60"/>
          <p:cNvPicPr preferRelativeResize="0"/>
          <p:nvPr/>
        </p:nvPicPr>
        <p:blipFill>
          <a:blip r:embed="rId6">
            <a:alphaModFix/>
          </a:blip>
          <a:stretch>
            <a:fillRect/>
          </a:stretch>
        </p:blipFill>
        <p:spPr>
          <a:xfrm>
            <a:off x="8897325" y="1251825"/>
            <a:ext cx="2063750" cy="4586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78" name="Google Shape;678;p6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9" name="Google Shape;679;p6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80" name="Google Shape;680;p6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81" name="Google Shape;681;p61"/>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82" name="Google Shape;682;p61"/>
          <p:cNvPicPr preferRelativeResize="0"/>
          <p:nvPr/>
        </p:nvPicPr>
        <p:blipFill>
          <a:blip r:embed="rId3">
            <a:alphaModFix/>
          </a:blip>
          <a:stretch>
            <a:fillRect/>
          </a:stretch>
        </p:blipFill>
        <p:spPr>
          <a:xfrm>
            <a:off x="2062625" y="1367900"/>
            <a:ext cx="7865126" cy="441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p:nvPr/>
        </p:nvSpPr>
        <p:spPr>
          <a:xfrm>
            <a:off x="1231525" y="4569850"/>
            <a:ext cx="7728300" cy="11004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1" name="Google Shape;161;p17"/>
          <p:cNvSpPr/>
          <p:nvPr/>
        </p:nvSpPr>
        <p:spPr>
          <a:xfrm>
            <a:off x="1231525" y="3193750"/>
            <a:ext cx="76800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 name="Google Shape;162;p17"/>
          <p:cNvSpPr/>
          <p:nvPr/>
        </p:nvSpPr>
        <p:spPr>
          <a:xfrm>
            <a:off x="1231525" y="1828800"/>
            <a:ext cx="77283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3" name="Google Shape;163;p17"/>
          <p:cNvSpPr txBox="1">
            <a:spLocks noGrp="1"/>
          </p:cNvSpPr>
          <p:nvPr>
            <p:ph type="body" idx="1"/>
          </p:nvPr>
        </p:nvSpPr>
        <p:spPr>
          <a:xfrm>
            <a:off x="1416600" y="2212163"/>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Ripeness Detection and Harvest Prediction</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64" name="Google Shape;164;p17"/>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65" name="Google Shape;165;p1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6" name="Google Shape;166;p1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7" name="Google Shape;167;p17"/>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txBox="1"/>
          <p:nvPr/>
        </p:nvSpPr>
        <p:spPr>
          <a:xfrm>
            <a:off x="4861350" y="462700"/>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Objectives</a:t>
            </a:r>
            <a:endParaRPr sz="3400" b="1">
              <a:solidFill>
                <a:schemeClr val="lt1"/>
              </a:solidFill>
              <a:latin typeface="Montserrat"/>
              <a:ea typeface="Montserrat"/>
              <a:cs typeface="Montserrat"/>
              <a:sym typeface="Montserrat"/>
            </a:endParaRPr>
          </a:p>
        </p:txBody>
      </p:sp>
      <p:sp>
        <p:nvSpPr>
          <p:cNvPr id="169" name="Google Shape;169;p17"/>
          <p:cNvSpPr txBox="1"/>
          <p:nvPr/>
        </p:nvSpPr>
        <p:spPr>
          <a:xfrm>
            <a:off x="7757075" y="6176825"/>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70" name="Google Shape;170;p1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71" name="Google Shape;171;p17"/>
          <p:cNvSpPr txBox="1">
            <a:spLocks noGrp="1"/>
          </p:cNvSpPr>
          <p:nvPr>
            <p:ph type="body" idx="1"/>
          </p:nvPr>
        </p:nvSpPr>
        <p:spPr>
          <a:xfrm>
            <a:off x="1416600" y="3543975"/>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Defect Detection and Quality Grading</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72" name="Google Shape;172;p17"/>
          <p:cNvSpPr txBox="1">
            <a:spLocks noGrp="1"/>
          </p:cNvSpPr>
          <p:nvPr>
            <p:ph type="body" idx="1"/>
          </p:nvPr>
        </p:nvSpPr>
        <p:spPr>
          <a:xfrm>
            <a:off x="1416600" y="4975825"/>
            <a:ext cx="82191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Disease Detection and Severity Analysis</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88" name="Google Shape;688;p6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9" name="Google Shape;689;p6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0" name="Google Shape;690;p6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1" name="Google Shape;691;p6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92" name="Google Shape;692;p62"/>
          <p:cNvPicPr preferRelativeResize="0"/>
          <p:nvPr/>
        </p:nvPicPr>
        <p:blipFill>
          <a:blip r:embed="rId3">
            <a:alphaModFix/>
          </a:blip>
          <a:stretch>
            <a:fillRect/>
          </a:stretch>
        </p:blipFill>
        <p:spPr>
          <a:xfrm>
            <a:off x="1743275" y="1215500"/>
            <a:ext cx="8184475" cy="46037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98" name="Google Shape;698;p6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99" name="Google Shape;699;p6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0" name="Google Shape;700;p6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1" name="Google Shape;701;p6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702" name="Google Shape;702;p63"/>
          <p:cNvPicPr preferRelativeResize="0"/>
          <p:nvPr/>
        </p:nvPicPr>
        <p:blipFill>
          <a:blip r:embed="rId3">
            <a:alphaModFix/>
          </a:blip>
          <a:stretch>
            <a:fillRect/>
          </a:stretch>
        </p:blipFill>
        <p:spPr>
          <a:xfrm>
            <a:off x="1618025" y="1215500"/>
            <a:ext cx="8312626" cy="4675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p:nvPr/>
        </p:nvSpPr>
        <p:spPr>
          <a:xfrm>
            <a:off x="4436400" y="349700"/>
            <a:ext cx="3319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dirty="0">
                <a:solidFill>
                  <a:schemeClr val="lt1"/>
                </a:solidFill>
                <a:latin typeface="Montserrat"/>
                <a:ea typeface="Montserrat"/>
                <a:cs typeface="Montserrat"/>
                <a:sym typeface="Montserrat"/>
              </a:rPr>
              <a:t> Tasks TO Do</a:t>
            </a:r>
            <a:endParaRPr sz="2800" dirty="0">
              <a:solidFill>
                <a:schemeClr val="dk1"/>
              </a:solidFill>
              <a:latin typeface="Montserrat"/>
              <a:ea typeface="Montserrat"/>
              <a:cs typeface="Montserrat"/>
              <a:sym typeface="Montserrat"/>
            </a:endParaRPr>
          </a:p>
        </p:txBody>
      </p:sp>
      <p:sp>
        <p:nvSpPr>
          <p:cNvPr id="708" name="Google Shape;708;p6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9" name="Google Shape;709;p6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0" name="Google Shape;710;p6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1" name="Google Shape;711;p6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12" name="Google Shape;712;p64"/>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76200" lvl="0" algn="l" rtl="0">
              <a:spcBef>
                <a:spcPts val="0"/>
              </a:spcBef>
              <a:spcAft>
                <a:spcPts val="0"/>
              </a:spcAft>
              <a:buClr>
                <a:schemeClr val="lt1"/>
              </a:buClr>
              <a:buSzPts val="2400"/>
            </a:pPr>
            <a:endParaRPr lang="en-US" sz="2400" dirty="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AU" sz="2400" dirty="0">
                <a:solidFill>
                  <a:schemeClr val="lt1"/>
                </a:solidFill>
                <a:latin typeface="Montserrat"/>
                <a:ea typeface="Montserrat"/>
                <a:cs typeface="Montserrat"/>
                <a:sym typeface="Montserrat"/>
              </a:rPr>
              <a:t>Forecasting Tomato Grading (ARIMA)</a:t>
            </a:r>
            <a:endParaRPr lang="en-US" sz="2400" dirty="0">
              <a:solidFill>
                <a:schemeClr val="lt1"/>
              </a:solidFill>
              <a:latin typeface="Montserrat"/>
              <a:ea typeface="Montserrat"/>
              <a:cs typeface="Montserrat"/>
              <a:sym typeface="Montserrat"/>
            </a:endParaRPr>
          </a:p>
          <a:p>
            <a:pPr marL="76200" lvl="0" algn="l" rtl="0">
              <a:spcBef>
                <a:spcPts val="0"/>
              </a:spcBef>
              <a:spcAft>
                <a:spcPts val="0"/>
              </a:spcAft>
              <a:buClr>
                <a:schemeClr val="lt1"/>
              </a:buClr>
              <a:buSzPts val="2400"/>
            </a:pPr>
            <a:endParaRPr sz="2400" dirty="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dirty="0">
              <a:solidFill>
                <a:schemeClr val="lt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8" name="Google Shape;718;p6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9" name="Google Shape;719;p6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0" name="Google Shape;720;p6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721" name="Google Shape;721;p6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22" name="Google Shape;722;p6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23" name="Google Shape;723;p65"/>
          <p:cNvPicPr preferRelativeResize="0"/>
          <p:nvPr/>
        </p:nvPicPr>
        <p:blipFill>
          <a:blip r:embed="rId4">
            <a:alphaModFix/>
          </a:blip>
          <a:stretch>
            <a:fillRect/>
          </a:stretch>
        </p:blipFill>
        <p:spPr>
          <a:xfrm>
            <a:off x="1743275" y="3015175"/>
            <a:ext cx="1339102" cy="1469701"/>
          </a:xfrm>
          <a:prstGeom prst="rect">
            <a:avLst/>
          </a:prstGeom>
          <a:noFill/>
          <a:ln>
            <a:noFill/>
          </a:ln>
        </p:spPr>
      </p:pic>
      <p:pic>
        <p:nvPicPr>
          <p:cNvPr id="724" name="Google Shape;724;p65"/>
          <p:cNvPicPr preferRelativeResize="0"/>
          <p:nvPr/>
        </p:nvPicPr>
        <p:blipFill>
          <a:blip r:embed="rId5">
            <a:alphaModFix/>
          </a:blip>
          <a:stretch>
            <a:fillRect/>
          </a:stretch>
        </p:blipFill>
        <p:spPr>
          <a:xfrm>
            <a:off x="3553551" y="2772645"/>
            <a:ext cx="1960201" cy="1553675"/>
          </a:xfrm>
          <a:prstGeom prst="rect">
            <a:avLst/>
          </a:prstGeom>
          <a:noFill/>
          <a:ln>
            <a:noFill/>
          </a:ln>
        </p:spPr>
      </p:pic>
      <p:pic>
        <p:nvPicPr>
          <p:cNvPr id="725" name="Google Shape;725;p65"/>
          <p:cNvPicPr preferRelativeResize="0"/>
          <p:nvPr/>
        </p:nvPicPr>
        <p:blipFill>
          <a:blip r:embed="rId6">
            <a:alphaModFix/>
          </a:blip>
          <a:stretch>
            <a:fillRect/>
          </a:stretch>
        </p:blipFill>
        <p:spPr>
          <a:xfrm>
            <a:off x="5632675" y="2772650"/>
            <a:ext cx="2068749" cy="1363251"/>
          </a:xfrm>
          <a:prstGeom prst="rect">
            <a:avLst/>
          </a:prstGeom>
          <a:noFill/>
          <a:ln>
            <a:noFill/>
          </a:ln>
        </p:spPr>
      </p:pic>
      <p:pic>
        <p:nvPicPr>
          <p:cNvPr id="726" name="Google Shape;726;p65"/>
          <p:cNvPicPr preferRelativeResize="0"/>
          <p:nvPr/>
        </p:nvPicPr>
        <p:blipFill>
          <a:blip r:embed="rId7">
            <a:alphaModFix/>
          </a:blip>
          <a:stretch>
            <a:fillRect/>
          </a:stretch>
        </p:blipFill>
        <p:spPr>
          <a:xfrm>
            <a:off x="7820350" y="2495238"/>
            <a:ext cx="2146475" cy="2108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2" name="Google Shape;732;p6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3" name="Google Shape;733;p6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4" name="Google Shape;734;p6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735" name="Google Shape;735;p6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36" name="Google Shape;736;p6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37" name="Google Shape;737;p66"/>
          <p:cNvPicPr preferRelativeResize="0"/>
          <p:nvPr/>
        </p:nvPicPr>
        <p:blipFill>
          <a:blip r:embed="rId4">
            <a:alphaModFix/>
          </a:blip>
          <a:stretch>
            <a:fillRect/>
          </a:stretch>
        </p:blipFill>
        <p:spPr>
          <a:xfrm>
            <a:off x="2325300" y="1242962"/>
            <a:ext cx="7690611" cy="4669737"/>
          </a:xfrm>
          <a:prstGeom prst="rect">
            <a:avLst/>
          </a:prstGeom>
          <a:noFill/>
          <a:ln>
            <a:noFill/>
          </a:ln>
        </p:spPr>
      </p:pic>
      <p:sp>
        <p:nvSpPr>
          <p:cNvPr id="738" name="Google Shape;738;p66"/>
          <p:cNvSpPr txBox="1"/>
          <p:nvPr/>
        </p:nvSpPr>
        <p:spPr>
          <a:xfrm>
            <a:off x="5132125" y="1634900"/>
            <a:ext cx="1078500" cy="2133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39" name="Google Shape;739;p66"/>
          <p:cNvSpPr txBox="1"/>
          <p:nvPr/>
        </p:nvSpPr>
        <p:spPr>
          <a:xfrm>
            <a:off x="5085400" y="1510700"/>
            <a:ext cx="1511100" cy="461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chemeClr val="dk1"/>
                </a:solidFill>
                <a:latin typeface="Montserrat"/>
                <a:ea typeface="Montserrat"/>
                <a:cs typeface="Montserrat"/>
                <a:sym typeface="Montserrat"/>
              </a:rPr>
              <a:t>Defect Detection and Quality Grading</a:t>
            </a:r>
            <a:endParaRPr sz="900" b="1">
              <a:solidFill>
                <a:schemeClr val="dk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45" name="Google Shape;745;p6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46" name="Google Shape;746;p6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7" name="Google Shape;747;p6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748" name="Google Shape;748;p6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49" name="Google Shape;749;p6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50" name="Google Shape;750;p67"/>
          <p:cNvPicPr preferRelativeResize="0"/>
          <p:nvPr/>
        </p:nvPicPr>
        <p:blipFill>
          <a:blip r:embed="rId4">
            <a:alphaModFix/>
          </a:blip>
          <a:stretch>
            <a:fillRect/>
          </a:stretch>
        </p:blipFill>
        <p:spPr>
          <a:xfrm>
            <a:off x="507575" y="1212526"/>
            <a:ext cx="10448124" cy="49117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56" name="Google Shape;756;p6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57" name="Google Shape;757;p6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8" name="Google Shape;758;p6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759" name="Google Shape;759;p6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60" name="Google Shape;760;p6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761" name="Google Shape;761;p68"/>
          <p:cNvSpPr txBox="1"/>
          <p:nvPr/>
        </p:nvSpPr>
        <p:spPr>
          <a:xfrm>
            <a:off x="1460500" y="1651000"/>
            <a:ext cx="8943000" cy="40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62" name="Google Shape;762;p68"/>
          <p:cNvSpPr txBox="1"/>
          <p:nvPr/>
        </p:nvSpPr>
        <p:spPr>
          <a:xfrm>
            <a:off x="817200" y="1333900"/>
            <a:ext cx="10557600" cy="47355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120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A microcontroller based machine vision approach for tomato grading and sorting using SVM classifier [</a:t>
            </a:r>
            <a:r>
              <a:rPr lang="en-US" sz="2100" u="sng">
                <a:solidFill>
                  <a:schemeClr val="hlink"/>
                </a:solidFill>
                <a:latin typeface="Georgia"/>
                <a:ea typeface="Georgia"/>
                <a:cs typeface="Georgia"/>
                <a:sym typeface="Georgia"/>
                <a:hlinkClick r:id="rId4"/>
              </a:rPr>
              <a:t>https://www.sciencedirect.com/science/article/abs/pii/S0141933119307057</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Fruit-Based Tomato Grading System Using Features Fusion and Support Vector Machine [</a:t>
            </a:r>
            <a:r>
              <a:rPr lang="en-US" sz="2100" u="sng">
                <a:solidFill>
                  <a:schemeClr val="hlink"/>
                </a:solidFill>
                <a:latin typeface="Georgia"/>
                <a:ea typeface="Georgia"/>
                <a:cs typeface="Georgia"/>
                <a:sym typeface="Georgia"/>
                <a:hlinkClick r:id="rId5"/>
              </a:rPr>
              <a:t>https://link.springer.com/chapter/10.1007/978-3-319-11310-4_35</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Computer Vision Based Fruit Grading System for Quality Evaluation of Tomato in Agriculture industry [ https://www.sciencedirect.com/science/article/pii/S1877050916001861 ]</a:t>
            </a:r>
            <a:endParaRPr sz="2100">
              <a:solidFill>
                <a:schemeClr val="lt1"/>
              </a:solidFill>
              <a:latin typeface="Georgia"/>
              <a:ea typeface="Georgia"/>
              <a:cs typeface="Georgia"/>
              <a:sym typeface="Georgia"/>
            </a:endParaRPr>
          </a:p>
          <a:p>
            <a:pPr marL="457200" lvl="0" indent="-387350" algn="l" rtl="0">
              <a:lnSpc>
                <a:spcPct val="115000"/>
              </a:lnSpc>
              <a:spcBef>
                <a:spcPts val="0"/>
              </a:spcBef>
              <a:spcAft>
                <a:spcPts val="0"/>
              </a:spcAft>
              <a:buClr>
                <a:schemeClr val="lt1"/>
              </a:buClr>
              <a:buSzPts val="2500"/>
              <a:buFont typeface="Georgia"/>
              <a:buChar char="●"/>
            </a:pPr>
            <a:r>
              <a:rPr lang="en-US" sz="2500">
                <a:solidFill>
                  <a:schemeClr val="lt1"/>
                </a:solidFill>
                <a:latin typeface="Georgia"/>
                <a:ea typeface="Georgia"/>
                <a:cs typeface="Georgia"/>
                <a:sym typeface="Georgia"/>
              </a:rPr>
              <a:t>A cost effective tomato maturity grading system using image processing for farmers [ https://ieeexplore.ieee.org/abstract/document/7019591 ]</a:t>
            </a:r>
            <a:endParaRPr sz="2500">
              <a:solidFill>
                <a:schemeClr val="lt1"/>
              </a:solidFill>
              <a:latin typeface="Georgia"/>
              <a:ea typeface="Georgia"/>
              <a:cs typeface="Georgia"/>
              <a:sym typeface="Georgia"/>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9"/>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68" name="Google Shape;768;p69"/>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769" name="Google Shape;769;p6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770" name="Google Shape;770;p6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771" name="Google Shape;771;p69"/>
          <p:cNvGrpSpPr/>
          <p:nvPr/>
        </p:nvGrpSpPr>
        <p:grpSpPr>
          <a:xfrm>
            <a:off x="3040113" y="3003000"/>
            <a:ext cx="6256200" cy="1438700"/>
            <a:chOff x="5498314" y="3710353"/>
            <a:chExt cx="6256200" cy="1438700"/>
          </a:xfrm>
        </p:grpSpPr>
        <p:sp>
          <p:nvSpPr>
            <p:cNvPr id="772" name="Google Shape;772;p6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None/>
              </a:pPr>
              <a:r>
                <a:rPr lang="en-US" sz="3000" b="1" dirty="0">
                  <a:solidFill>
                    <a:schemeClr val="lt1"/>
                  </a:solidFill>
                  <a:latin typeface="Calibri"/>
                  <a:ea typeface="Calibri"/>
                  <a:cs typeface="Calibri"/>
                  <a:sym typeface="Calibri"/>
                </a:rPr>
                <a:t>IT 20142728| Ranawaka. T.D</a:t>
              </a:r>
              <a:endParaRPr sz="3000" b="1" dirty="0">
                <a:solidFill>
                  <a:schemeClr val="lt1"/>
                </a:solidFill>
                <a:latin typeface="Montserrat"/>
                <a:ea typeface="Montserrat"/>
                <a:cs typeface="Montserrat"/>
                <a:sym typeface="Montserrat"/>
              </a:endParaRPr>
            </a:p>
          </p:txBody>
        </p:sp>
        <p:sp>
          <p:nvSpPr>
            <p:cNvPr id="773" name="Google Shape;773;p6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774" name="Google Shape;774;p6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775" name="Google Shape;775;p6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776" name="Google Shape;776;p6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777" name="Google Shape;777;p69"/>
          <p:cNvPicPr preferRelativeResize="0"/>
          <p:nvPr/>
        </p:nvPicPr>
        <p:blipFill rotWithShape="1">
          <a:blip r:embed="rId5">
            <a:alphaModFix/>
          </a:blip>
          <a:srcRect l="30850" t="22785" r="37844" b="42180"/>
          <a:stretch/>
        </p:blipFill>
        <p:spPr>
          <a:xfrm>
            <a:off x="9274050" y="213525"/>
            <a:ext cx="2523000" cy="26925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83" name="Google Shape;783;p7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84" name="Google Shape;784;p7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5" name="Google Shape;785;p70"/>
          <p:cNvSpPr txBox="1"/>
          <p:nvPr/>
        </p:nvSpPr>
        <p:spPr>
          <a:xfrm>
            <a:off x="4043350" y="282275"/>
            <a:ext cx="392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786" name="Google Shape;786;p7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87" name="Google Shape;787;p7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88" name="Google Shape;788;p70"/>
          <p:cNvSpPr txBox="1"/>
          <p:nvPr/>
        </p:nvSpPr>
        <p:spPr>
          <a:xfrm>
            <a:off x="954050" y="1207750"/>
            <a:ext cx="9791400" cy="47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extensive research on tomato disease diagnosis, which mostly concentrates on human inspection and simple image processing techniques.</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Traditional methods rely on farmers' eye inspection, which is error-prone and frequently causes delayed disease response.</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While most current research focuses on specific illnesses, there are no complete solutions that combine automated, real-time disease detection and severity evaluation.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The suggested system addresses this gap by providing:</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Image processing done automatically to identify diseases early.</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Multiple tomato illnesses are identified in real time using machine learning algorithms.</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objectives of this approach are to decrease crop loss, enhance disease control, and give tomato growers a scalable tool.</a:t>
            </a:r>
            <a:endParaRPr sz="1800">
              <a:solidFill>
                <a:schemeClr val="lt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94" name="Google Shape;794;p7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95" name="Google Shape;795;p7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6" name="Google Shape;796;p71"/>
          <p:cNvSpPr txBox="1"/>
          <p:nvPr/>
        </p:nvSpPr>
        <p:spPr>
          <a:xfrm>
            <a:off x="402747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797" name="Google Shape;797;p7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98" name="Google Shape;798;p7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99" name="Google Shape;799;p71"/>
          <p:cNvSpPr txBox="1"/>
          <p:nvPr/>
        </p:nvSpPr>
        <p:spPr>
          <a:xfrm>
            <a:off x="861550" y="1247400"/>
            <a:ext cx="9804600" cy="449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How to find a optimum solution for identify diseases apart from each other accurately?</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the severity of identified disease ?</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To what extent may early-stage tomato illnesses be identified using machine learning and image processing?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800" name="Google Shape;800;p71"/>
          <p:cNvPicPr preferRelativeResize="0"/>
          <p:nvPr/>
        </p:nvPicPr>
        <p:blipFill>
          <a:blip r:embed="rId4">
            <a:alphaModFix/>
          </a:blip>
          <a:stretch>
            <a:fillRect/>
          </a:stretch>
        </p:blipFill>
        <p:spPr>
          <a:xfrm>
            <a:off x="7940524" y="3417350"/>
            <a:ext cx="2458599" cy="2787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p:nvPr/>
        </p:nvSpPr>
        <p:spPr>
          <a:xfrm rot="4028482" flipH="1">
            <a:off x="4819641" y="6032882"/>
            <a:ext cx="1168464" cy="1168464"/>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8" name="Google Shape;178;p18"/>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9" name="Google Shape;179;p18"/>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80" name="Google Shape;180;p18"/>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81" name="Google Shape;181;p18"/>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82" name="Google Shape;182;p18"/>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83" name="Google Shape;183;p18"/>
          <p:cNvSpPr txBox="1"/>
          <p:nvPr/>
        </p:nvSpPr>
        <p:spPr>
          <a:xfrm>
            <a:off x="4227075" y="489125"/>
            <a:ext cx="4099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Diagram</a:t>
            </a:r>
            <a:endParaRPr sz="3400" b="1">
              <a:solidFill>
                <a:schemeClr val="lt1"/>
              </a:solidFill>
              <a:latin typeface="Montserrat"/>
              <a:ea typeface="Montserrat"/>
              <a:cs typeface="Montserrat"/>
              <a:sym typeface="Montserrat"/>
            </a:endParaRPr>
          </a:p>
        </p:txBody>
      </p:sp>
      <p:sp>
        <p:nvSpPr>
          <p:cNvPr id="184" name="Google Shape;184;p18"/>
          <p:cNvSpPr/>
          <p:nvPr/>
        </p:nvSpPr>
        <p:spPr>
          <a:xfrm rot="4028317" flipH="1">
            <a:off x="751884" y="2651170"/>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85" name="Google Shape;185;p18"/>
          <p:cNvPicPr preferRelativeResize="0"/>
          <p:nvPr/>
        </p:nvPicPr>
        <p:blipFill>
          <a:blip r:embed="rId5">
            <a:alphaModFix/>
          </a:blip>
          <a:stretch>
            <a:fillRect/>
          </a:stretch>
        </p:blipFill>
        <p:spPr>
          <a:xfrm>
            <a:off x="1401850" y="1248801"/>
            <a:ext cx="8633534" cy="5138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6" name="Google Shape;806;p7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7" name="Google Shape;807;p7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72"/>
          <p:cNvSpPr txBox="1"/>
          <p:nvPr/>
        </p:nvSpPr>
        <p:spPr>
          <a:xfrm>
            <a:off x="2646088" y="349700"/>
            <a:ext cx="6744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809" name="Google Shape;809;p7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10" name="Google Shape;810;p7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11" name="Google Shape;811;p72"/>
          <p:cNvSpPr txBox="1"/>
          <p:nvPr/>
        </p:nvSpPr>
        <p:spPr>
          <a:xfrm>
            <a:off x="465125" y="1168100"/>
            <a:ext cx="10055700" cy="468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Improve Disease Detection and Management in Tomato Farming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Create an automated system that can identify and categorize tomato illnesses early on using machine learning and image processing.</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how well the system works to improve overall disease control for tomato growers and reduce crop loss.</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7" name="Google Shape;817;p7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8" name="Google Shape;818;p7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9" name="Google Shape;819;p73"/>
          <p:cNvSpPr txBox="1"/>
          <p:nvPr/>
        </p:nvSpPr>
        <p:spPr>
          <a:xfrm>
            <a:off x="584745" y="1182175"/>
            <a:ext cx="37917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Montserrat"/>
                <a:ea typeface="Montserrat"/>
                <a:cs typeface="Montserrat"/>
                <a:sym typeface="Montserrat"/>
              </a:rPr>
              <a:t>Sub Objectives</a:t>
            </a:r>
            <a:endParaRPr sz="2500" b="1">
              <a:solidFill>
                <a:schemeClr val="lt1"/>
              </a:solidFill>
              <a:latin typeface="Montserrat"/>
              <a:ea typeface="Montserrat"/>
              <a:cs typeface="Montserrat"/>
              <a:sym typeface="Montserrat"/>
            </a:endParaRPr>
          </a:p>
        </p:txBody>
      </p:sp>
      <p:pic>
        <p:nvPicPr>
          <p:cNvPr id="820" name="Google Shape;820;p7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21" name="Google Shape;821;p7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22" name="Google Shape;822;p73"/>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and Development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Testing and Validation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Mobile Application Integration</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Real-Time Decision Support for Farmers</a:t>
            </a:r>
            <a:endParaRPr sz="1800">
              <a:solidFill>
                <a:schemeClr val="lt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8" name="Google Shape;828;p7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9" name="Google Shape;829;p7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74"/>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831" name="Google Shape;831;p7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32" name="Google Shape;832;p7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33" name="Google Shape;833;p74"/>
          <p:cNvSpPr/>
          <p:nvPr/>
        </p:nvSpPr>
        <p:spPr>
          <a:xfrm>
            <a:off x="1218325" y="1139600"/>
            <a:ext cx="8734500" cy="47166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34" name="Google Shape;834;p74"/>
          <p:cNvPicPr preferRelativeResize="0"/>
          <p:nvPr/>
        </p:nvPicPr>
        <p:blipFill>
          <a:blip r:embed="rId4">
            <a:alphaModFix/>
          </a:blip>
          <a:stretch>
            <a:fillRect/>
          </a:stretch>
        </p:blipFill>
        <p:spPr>
          <a:xfrm>
            <a:off x="1634150" y="3863187"/>
            <a:ext cx="1447524" cy="1447524"/>
          </a:xfrm>
          <a:prstGeom prst="rect">
            <a:avLst/>
          </a:prstGeom>
          <a:noFill/>
          <a:ln>
            <a:noFill/>
          </a:ln>
        </p:spPr>
      </p:pic>
      <p:sp>
        <p:nvSpPr>
          <p:cNvPr id="835" name="Google Shape;835;p74"/>
          <p:cNvSpPr/>
          <p:nvPr/>
        </p:nvSpPr>
        <p:spPr>
          <a:xfrm>
            <a:off x="3319325" y="1460600"/>
            <a:ext cx="6405600" cy="407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36" name="Google Shape;836;p74"/>
          <p:cNvPicPr preferRelativeResize="0"/>
          <p:nvPr/>
        </p:nvPicPr>
        <p:blipFill rotWithShape="1">
          <a:blip r:embed="rId5">
            <a:alphaModFix/>
          </a:blip>
          <a:srcRect l="27491" t="13903" r="26727" b="14205"/>
          <a:stretch/>
        </p:blipFill>
        <p:spPr>
          <a:xfrm>
            <a:off x="4889788" y="3922362"/>
            <a:ext cx="620900" cy="975000"/>
          </a:xfrm>
          <a:prstGeom prst="rect">
            <a:avLst/>
          </a:prstGeom>
          <a:noFill/>
          <a:ln>
            <a:noFill/>
          </a:ln>
        </p:spPr>
      </p:pic>
      <p:cxnSp>
        <p:nvCxnSpPr>
          <p:cNvPr id="837" name="Google Shape;837;p74"/>
          <p:cNvCxnSpPr/>
          <p:nvPr/>
        </p:nvCxnSpPr>
        <p:spPr>
          <a:xfrm>
            <a:off x="3008449" y="4492524"/>
            <a:ext cx="1095300" cy="0"/>
          </a:xfrm>
          <a:prstGeom prst="straightConnector1">
            <a:avLst/>
          </a:prstGeom>
          <a:noFill/>
          <a:ln w="9525" cap="flat" cmpd="sng">
            <a:solidFill>
              <a:schemeClr val="dk2"/>
            </a:solidFill>
            <a:prstDash val="solid"/>
            <a:round/>
            <a:headEnd type="none" w="med" len="med"/>
            <a:tailEnd type="triangle" w="med" len="med"/>
          </a:ln>
        </p:spPr>
      </p:cxnSp>
      <p:cxnSp>
        <p:nvCxnSpPr>
          <p:cNvPr id="838" name="Google Shape;838;p74"/>
          <p:cNvCxnSpPr/>
          <p:nvPr/>
        </p:nvCxnSpPr>
        <p:spPr>
          <a:xfrm rot="10800000">
            <a:off x="2982488" y="4730350"/>
            <a:ext cx="1147200" cy="0"/>
          </a:xfrm>
          <a:prstGeom prst="straightConnector1">
            <a:avLst/>
          </a:prstGeom>
          <a:noFill/>
          <a:ln w="9525" cap="flat" cmpd="sng">
            <a:solidFill>
              <a:schemeClr val="dk2"/>
            </a:solidFill>
            <a:prstDash val="solid"/>
            <a:round/>
            <a:headEnd type="none" w="med" len="med"/>
            <a:tailEnd type="triangle" w="med" len="med"/>
          </a:ln>
        </p:spPr>
      </p:cxnSp>
      <p:sp>
        <p:nvSpPr>
          <p:cNvPr id="839" name="Google Shape;839;p74"/>
          <p:cNvSpPr/>
          <p:nvPr/>
        </p:nvSpPr>
        <p:spPr>
          <a:xfrm>
            <a:off x="6911275" y="1791000"/>
            <a:ext cx="2721600" cy="22545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40" name="Google Shape;840;p74"/>
          <p:cNvSpPr/>
          <p:nvPr/>
        </p:nvSpPr>
        <p:spPr>
          <a:xfrm>
            <a:off x="1421600" y="1489938"/>
            <a:ext cx="1560900" cy="16782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841" name="Google Shape;841;p74"/>
          <p:cNvCxnSpPr/>
          <p:nvPr/>
        </p:nvCxnSpPr>
        <p:spPr>
          <a:xfrm>
            <a:off x="6041024" y="2252024"/>
            <a:ext cx="668400" cy="0"/>
          </a:xfrm>
          <a:prstGeom prst="straightConnector1">
            <a:avLst/>
          </a:prstGeom>
          <a:noFill/>
          <a:ln w="9525" cap="flat" cmpd="sng">
            <a:solidFill>
              <a:schemeClr val="dk2"/>
            </a:solidFill>
            <a:prstDash val="solid"/>
            <a:round/>
            <a:headEnd type="none" w="med" len="med"/>
            <a:tailEnd type="triangle" w="med" len="med"/>
          </a:ln>
        </p:spPr>
      </p:cxnSp>
      <p:cxnSp>
        <p:nvCxnSpPr>
          <p:cNvPr id="842" name="Google Shape;842;p74"/>
          <p:cNvCxnSpPr/>
          <p:nvPr/>
        </p:nvCxnSpPr>
        <p:spPr>
          <a:xfrm rot="10800000">
            <a:off x="6079275" y="2504950"/>
            <a:ext cx="685200" cy="0"/>
          </a:xfrm>
          <a:prstGeom prst="straightConnector1">
            <a:avLst/>
          </a:prstGeom>
          <a:noFill/>
          <a:ln w="9525" cap="flat" cmpd="sng">
            <a:solidFill>
              <a:schemeClr val="dk2"/>
            </a:solidFill>
            <a:prstDash val="solid"/>
            <a:round/>
            <a:headEnd type="none" w="med" len="med"/>
            <a:tailEnd type="triangle" w="med" len="med"/>
          </a:ln>
        </p:spPr>
      </p:cxnSp>
      <p:cxnSp>
        <p:nvCxnSpPr>
          <p:cNvPr id="843" name="Google Shape;843;p74"/>
          <p:cNvCxnSpPr/>
          <p:nvPr/>
        </p:nvCxnSpPr>
        <p:spPr>
          <a:xfrm>
            <a:off x="5146459" y="3224275"/>
            <a:ext cx="0" cy="764400"/>
          </a:xfrm>
          <a:prstGeom prst="straightConnector1">
            <a:avLst/>
          </a:prstGeom>
          <a:noFill/>
          <a:ln w="9525" cap="flat" cmpd="sng">
            <a:solidFill>
              <a:schemeClr val="dk2"/>
            </a:solidFill>
            <a:prstDash val="solid"/>
            <a:round/>
            <a:headEnd type="none" w="med" len="med"/>
            <a:tailEnd type="triangle" w="med" len="med"/>
          </a:ln>
        </p:spPr>
      </p:cxnSp>
      <p:cxnSp>
        <p:nvCxnSpPr>
          <p:cNvPr id="844" name="Google Shape;844;p74"/>
          <p:cNvCxnSpPr/>
          <p:nvPr/>
        </p:nvCxnSpPr>
        <p:spPr>
          <a:xfrm rot="10800000" flipH="1">
            <a:off x="1636100" y="2848063"/>
            <a:ext cx="1131900" cy="9900"/>
          </a:xfrm>
          <a:prstGeom prst="straightConnector1">
            <a:avLst/>
          </a:prstGeom>
          <a:noFill/>
          <a:ln w="19050" cap="flat" cmpd="sng">
            <a:solidFill>
              <a:schemeClr val="dk2"/>
            </a:solidFill>
            <a:prstDash val="solid"/>
            <a:round/>
            <a:headEnd type="none" w="med" len="med"/>
            <a:tailEnd type="none" w="med" len="med"/>
          </a:ln>
        </p:spPr>
      </p:cxnSp>
      <p:cxnSp>
        <p:nvCxnSpPr>
          <p:cNvPr id="845" name="Google Shape;845;p74"/>
          <p:cNvCxnSpPr/>
          <p:nvPr/>
        </p:nvCxnSpPr>
        <p:spPr>
          <a:xfrm>
            <a:off x="1639700" y="1929800"/>
            <a:ext cx="1124700" cy="7500"/>
          </a:xfrm>
          <a:prstGeom prst="straightConnector1">
            <a:avLst/>
          </a:prstGeom>
          <a:noFill/>
          <a:ln w="19050" cap="flat" cmpd="sng">
            <a:solidFill>
              <a:schemeClr val="dk2"/>
            </a:solidFill>
            <a:prstDash val="solid"/>
            <a:round/>
            <a:headEnd type="none" w="med" len="med"/>
            <a:tailEnd type="none" w="med" len="med"/>
          </a:ln>
        </p:spPr>
      </p:cxnSp>
      <p:sp>
        <p:nvSpPr>
          <p:cNvPr id="846" name="Google Shape;846;p74"/>
          <p:cNvSpPr/>
          <p:nvPr/>
        </p:nvSpPr>
        <p:spPr>
          <a:xfrm>
            <a:off x="7129063" y="1929800"/>
            <a:ext cx="2286000" cy="1413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47" name="Google Shape;847;p74"/>
          <p:cNvPicPr preferRelativeResize="0"/>
          <p:nvPr/>
        </p:nvPicPr>
        <p:blipFill>
          <a:blip r:embed="rId6">
            <a:alphaModFix/>
          </a:blip>
          <a:stretch>
            <a:fillRect/>
          </a:stretch>
        </p:blipFill>
        <p:spPr>
          <a:xfrm>
            <a:off x="2189872" y="1929800"/>
            <a:ext cx="792626" cy="433005"/>
          </a:xfrm>
          <a:prstGeom prst="rect">
            <a:avLst/>
          </a:prstGeom>
          <a:noFill/>
          <a:ln>
            <a:noFill/>
          </a:ln>
        </p:spPr>
      </p:pic>
      <p:cxnSp>
        <p:nvCxnSpPr>
          <p:cNvPr id="848" name="Google Shape;848;p74"/>
          <p:cNvCxnSpPr/>
          <p:nvPr/>
        </p:nvCxnSpPr>
        <p:spPr>
          <a:xfrm>
            <a:off x="3109562" y="2329049"/>
            <a:ext cx="1095300" cy="0"/>
          </a:xfrm>
          <a:prstGeom prst="straightConnector1">
            <a:avLst/>
          </a:prstGeom>
          <a:noFill/>
          <a:ln w="9525" cap="flat" cmpd="sng">
            <a:solidFill>
              <a:schemeClr val="dk2"/>
            </a:solidFill>
            <a:prstDash val="solid"/>
            <a:round/>
            <a:headEnd type="none" w="med" len="med"/>
            <a:tailEnd type="triangle" w="med" len="med"/>
          </a:ln>
        </p:spPr>
      </p:cxnSp>
      <p:sp>
        <p:nvSpPr>
          <p:cNvPr id="849" name="Google Shape;849;p74"/>
          <p:cNvSpPr/>
          <p:nvPr/>
        </p:nvSpPr>
        <p:spPr>
          <a:xfrm>
            <a:off x="7358450"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50" name="Google Shape;850;p74"/>
          <p:cNvSpPr/>
          <p:nvPr/>
        </p:nvSpPr>
        <p:spPr>
          <a:xfrm>
            <a:off x="8628475"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51" name="Google Shape;851;p74"/>
          <p:cNvSpPr txBox="1"/>
          <p:nvPr/>
        </p:nvSpPr>
        <p:spPr>
          <a:xfrm>
            <a:off x="7915788" y="361455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Backend</a:t>
            </a:r>
            <a:endParaRPr sz="1000">
              <a:solidFill>
                <a:schemeClr val="dk1"/>
              </a:solidFill>
              <a:latin typeface="Montserrat"/>
              <a:ea typeface="Montserrat"/>
              <a:cs typeface="Montserrat"/>
              <a:sym typeface="Montserrat"/>
            </a:endParaRPr>
          </a:p>
        </p:txBody>
      </p:sp>
      <p:sp>
        <p:nvSpPr>
          <p:cNvPr id="852" name="Google Shape;852;p74"/>
          <p:cNvSpPr txBox="1"/>
          <p:nvPr/>
        </p:nvSpPr>
        <p:spPr>
          <a:xfrm>
            <a:off x="7979450" y="303590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Flask</a:t>
            </a:r>
            <a:endParaRPr sz="1000">
              <a:solidFill>
                <a:schemeClr val="dk1"/>
              </a:solidFill>
              <a:latin typeface="Montserrat"/>
              <a:ea typeface="Montserrat"/>
              <a:cs typeface="Montserrat"/>
              <a:sym typeface="Montserrat"/>
            </a:endParaRPr>
          </a:p>
        </p:txBody>
      </p:sp>
      <p:sp>
        <p:nvSpPr>
          <p:cNvPr id="853" name="Google Shape;853;p74"/>
          <p:cNvSpPr/>
          <p:nvPr/>
        </p:nvSpPr>
        <p:spPr>
          <a:xfrm>
            <a:off x="4422650" y="1663375"/>
            <a:ext cx="1560900" cy="15609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54" name="Google Shape;854;p74"/>
          <p:cNvPicPr preferRelativeResize="0"/>
          <p:nvPr/>
        </p:nvPicPr>
        <p:blipFill>
          <a:blip r:embed="rId7">
            <a:alphaModFix/>
          </a:blip>
          <a:stretch>
            <a:fillRect/>
          </a:stretch>
        </p:blipFill>
        <p:spPr>
          <a:xfrm>
            <a:off x="4546372" y="1704925"/>
            <a:ext cx="1248225" cy="1248225"/>
          </a:xfrm>
          <a:prstGeom prst="rect">
            <a:avLst/>
          </a:prstGeom>
          <a:noFill/>
          <a:ln>
            <a:noFill/>
          </a:ln>
        </p:spPr>
      </p:pic>
      <p:pic>
        <p:nvPicPr>
          <p:cNvPr id="855" name="Google Shape;855;p74"/>
          <p:cNvPicPr preferRelativeResize="0"/>
          <p:nvPr/>
        </p:nvPicPr>
        <p:blipFill>
          <a:blip r:embed="rId8">
            <a:alphaModFix/>
          </a:blip>
          <a:stretch>
            <a:fillRect/>
          </a:stretch>
        </p:blipFill>
        <p:spPr>
          <a:xfrm>
            <a:off x="1634149" y="1929800"/>
            <a:ext cx="792600" cy="1106895"/>
          </a:xfrm>
          <a:prstGeom prst="rect">
            <a:avLst/>
          </a:prstGeom>
          <a:noFill/>
          <a:ln>
            <a:noFill/>
          </a:ln>
        </p:spPr>
      </p:pic>
      <p:cxnSp>
        <p:nvCxnSpPr>
          <p:cNvPr id="856" name="Google Shape;856;p74"/>
          <p:cNvCxnSpPr>
            <a:stCxn id="849" idx="3"/>
            <a:endCxn id="850" idx="1"/>
          </p:cNvCxnSpPr>
          <p:nvPr/>
        </p:nvCxnSpPr>
        <p:spPr>
          <a:xfrm>
            <a:off x="7979450" y="2504950"/>
            <a:ext cx="648900" cy="0"/>
          </a:xfrm>
          <a:prstGeom prst="straightConnector1">
            <a:avLst/>
          </a:prstGeom>
          <a:noFill/>
          <a:ln w="9525" cap="flat" cmpd="sng">
            <a:solidFill>
              <a:schemeClr val="dk2"/>
            </a:solidFill>
            <a:prstDash val="solid"/>
            <a:round/>
            <a:headEnd type="none" w="med" len="med"/>
            <a:tailEnd type="triangle" w="med" len="med"/>
          </a:ln>
        </p:spPr>
      </p:cxnSp>
      <p:sp>
        <p:nvSpPr>
          <p:cNvPr id="857" name="Google Shape;857;p74"/>
          <p:cNvSpPr/>
          <p:nvPr/>
        </p:nvSpPr>
        <p:spPr>
          <a:xfrm>
            <a:off x="2933438" y="2703912"/>
            <a:ext cx="1447500" cy="14475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858" name="Google Shape;858;p74"/>
          <p:cNvCxnSpPr>
            <a:stCxn id="855" idx="3"/>
            <a:endCxn id="857" idx="0"/>
          </p:cNvCxnSpPr>
          <p:nvPr/>
        </p:nvCxnSpPr>
        <p:spPr>
          <a:xfrm>
            <a:off x="2426750" y="2483248"/>
            <a:ext cx="1230300" cy="220800"/>
          </a:xfrm>
          <a:prstGeom prst="straightConnector1">
            <a:avLst/>
          </a:prstGeom>
          <a:noFill/>
          <a:ln w="9525" cap="flat" cmpd="sng">
            <a:solidFill>
              <a:schemeClr val="dk2"/>
            </a:solidFill>
            <a:prstDash val="solid"/>
            <a:round/>
            <a:headEnd type="none" w="med" len="med"/>
            <a:tailEnd type="none" w="med" len="med"/>
          </a:ln>
        </p:spPr>
      </p:cxnSp>
      <p:cxnSp>
        <p:nvCxnSpPr>
          <p:cNvPr id="859" name="Google Shape;859;p74"/>
          <p:cNvCxnSpPr>
            <a:stCxn id="855" idx="3"/>
            <a:endCxn id="857" idx="2"/>
          </p:cNvCxnSpPr>
          <p:nvPr/>
        </p:nvCxnSpPr>
        <p:spPr>
          <a:xfrm>
            <a:off x="2426750" y="2483248"/>
            <a:ext cx="506700" cy="944400"/>
          </a:xfrm>
          <a:prstGeom prst="straightConnector1">
            <a:avLst/>
          </a:prstGeom>
          <a:noFill/>
          <a:ln w="9525" cap="flat" cmpd="sng">
            <a:solidFill>
              <a:schemeClr val="dk2"/>
            </a:solidFill>
            <a:prstDash val="solid"/>
            <a:round/>
            <a:headEnd type="none" w="med" len="med"/>
            <a:tailEnd type="none" w="med" len="med"/>
          </a:ln>
        </p:spPr>
      </p:cxnSp>
      <p:pic>
        <p:nvPicPr>
          <p:cNvPr id="860" name="Google Shape;860;p74"/>
          <p:cNvPicPr preferRelativeResize="0"/>
          <p:nvPr/>
        </p:nvPicPr>
        <p:blipFill rotWithShape="1">
          <a:blip r:embed="rId9">
            <a:alphaModFix/>
          </a:blip>
          <a:srcRect b="3781"/>
          <a:stretch/>
        </p:blipFill>
        <p:spPr>
          <a:xfrm>
            <a:off x="2954302" y="2718914"/>
            <a:ext cx="1447500" cy="1417500"/>
          </a:xfrm>
          <a:prstGeom prst="ellipse">
            <a:avLst/>
          </a:prstGeom>
          <a:noFill/>
          <a:ln w="19050" cap="flat" cmpd="sng">
            <a:solidFill>
              <a:schemeClr val="dk1"/>
            </a:solidFill>
            <a:prstDash val="solid"/>
            <a:round/>
            <a:headEnd type="none" w="sm" len="sm"/>
            <a:tailEnd type="none" w="sm" len="sm"/>
          </a:ln>
        </p:spPr>
      </p:pic>
      <p:sp>
        <p:nvSpPr>
          <p:cNvPr id="861" name="Google Shape;861;p74"/>
          <p:cNvSpPr txBox="1"/>
          <p:nvPr/>
        </p:nvSpPr>
        <p:spPr>
          <a:xfrm>
            <a:off x="4803954" y="4923875"/>
            <a:ext cx="1078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user interface</a:t>
            </a:r>
            <a:endParaRPr sz="1000">
              <a:solidFill>
                <a:schemeClr val="dk1"/>
              </a:solidFill>
              <a:latin typeface="Montserrat"/>
              <a:ea typeface="Montserrat"/>
              <a:cs typeface="Montserrat"/>
              <a:sym typeface="Montserrat"/>
            </a:endParaRPr>
          </a:p>
        </p:txBody>
      </p:sp>
      <p:sp>
        <p:nvSpPr>
          <p:cNvPr id="862" name="Google Shape;862;p74"/>
          <p:cNvSpPr txBox="1"/>
          <p:nvPr/>
        </p:nvSpPr>
        <p:spPr>
          <a:xfrm>
            <a:off x="6222858" y="1929800"/>
            <a:ext cx="449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ISP</a:t>
            </a:r>
            <a:endParaRPr sz="1000">
              <a:solidFill>
                <a:schemeClr val="dk1"/>
              </a:solidFill>
              <a:latin typeface="Montserrat"/>
              <a:ea typeface="Montserrat"/>
              <a:cs typeface="Montserrat"/>
              <a:sym typeface="Montserrat"/>
            </a:endParaRPr>
          </a:p>
        </p:txBody>
      </p:sp>
      <p:pic>
        <p:nvPicPr>
          <p:cNvPr id="863" name="Google Shape;863;p74"/>
          <p:cNvPicPr preferRelativeResize="0"/>
          <p:nvPr/>
        </p:nvPicPr>
        <p:blipFill rotWithShape="1">
          <a:blip r:embed="rId10">
            <a:alphaModFix/>
          </a:blip>
          <a:srcRect l="15214" t="19286" r="15214" b="19311"/>
          <a:stretch/>
        </p:blipFill>
        <p:spPr>
          <a:xfrm>
            <a:off x="7522100" y="2237600"/>
            <a:ext cx="348754" cy="307800"/>
          </a:xfrm>
          <a:prstGeom prst="rect">
            <a:avLst/>
          </a:prstGeom>
          <a:solidFill>
            <a:schemeClr val="lt1"/>
          </a:solidFill>
          <a:ln>
            <a:noFill/>
          </a:ln>
        </p:spPr>
      </p:pic>
      <p:sp>
        <p:nvSpPr>
          <p:cNvPr id="864" name="Google Shape;864;p74"/>
          <p:cNvSpPr txBox="1"/>
          <p:nvPr/>
        </p:nvSpPr>
        <p:spPr>
          <a:xfrm>
            <a:off x="5087999" y="5513775"/>
            <a:ext cx="12483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My component</a:t>
            </a:r>
            <a:endParaRPr sz="1000">
              <a:solidFill>
                <a:schemeClr val="dk1"/>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0" name="Google Shape;870;p7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1" name="Google Shape;871;p7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75"/>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Completed Tasks</a:t>
            </a:r>
            <a:endParaRPr sz="3400" b="1">
              <a:solidFill>
                <a:schemeClr val="lt1"/>
              </a:solidFill>
              <a:latin typeface="Montserrat"/>
              <a:ea typeface="Montserrat"/>
              <a:cs typeface="Montserrat"/>
              <a:sym typeface="Montserrat"/>
            </a:endParaRPr>
          </a:p>
        </p:txBody>
      </p:sp>
      <p:pic>
        <p:nvPicPr>
          <p:cNvPr id="873" name="Google Shape;873;p7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74" name="Google Shape;874;p7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75" name="Google Shape;875;p75"/>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understanding the sub components.</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find proper datasets</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Study about ML models suitable</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err="1">
                <a:solidFill>
                  <a:schemeClr val="lt1"/>
                </a:solidFill>
                <a:latin typeface="Montserrat"/>
                <a:ea typeface="Montserrat"/>
                <a:cs typeface="Montserrat"/>
                <a:sym typeface="Montserrat"/>
              </a:rPr>
              <a:t>Augmente</a:t>
            </a:r>
            <a:r>
              <a:rPr lang="en-US" sz="1800" dirty="0">
                <a:solidFill>
                  <a:schemeClr val="lt1"/>
                </a:solidFill>
                <a:latin typeface="Montserrat"/>
                <a:ea typeface="Montserrat"/>
                <a:cs typeface="Montserrat"/>
                <a:sym typeface="Montserrat"/>
              </a:rPr>
              <a:t> dataset</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Train models using datasets</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Fine tune and add to the flask server</a:t>
            </a:r>
            <a:endParaRPr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build the </a:t>
            </a:r>
            <a:r>
              <a:rPr lang="en-US" sz="1800" dirty="0" err="1">
                <a:solidFill>
                  <a:schemeClr val="lt1"/>
                </a:solidFill>
                <a:latin typeface="Montserrat"/>
                <a:ea typeface="Montserrat"/>
                <a:cs typeface="Montserrat"/>
                <a:sym typeface="Montserrat"/>
              </a:rPr>
              <a:t>pipline</a:t>
            </a:r>
            <a:endParaRPr lang="en-US" sz="1800" dirty="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Finalized all and developed mobile app</a:t>
            </a:r>
            <a:endParaRPr sz="1800" dirty="0">
              <a:solidFill>
                <a:schemeClr val="lt1"/>
              </a:solidFill>
              <a:latin typeface="Montserrat"/>
              <a:ea typeface="Montserrat"/>
              <a:cs typeface="Montserrat"/>
              <a:sym typeface="Montserrat"/>
            </a:endParaRPr>
          </a:p>
        </p:txBody>
      </p:sp>
      <p:pic>
        <p:nvPicPr>
          <p:cNvPr id="876" name="Google Shape;876;p75"/>
          <p:cNvPicPr preferRelativeResize="0"/>
          <p:nvPr/>
        </p:nvPicPr>
        <p:blipFill>
          <a:blip r:embed="rId4">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4" name="Google Shape;904;p7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5" name="Google Shape;905;p7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6" name="Google Shape;906;p78"/>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07" name="Google Shape;907;p7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08" name="Google Shape;908;p7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09" name="Google Shape;909;p78"/>
          <p:cNvPicPr preferRelativeResize="0"/>
          <p:nvPr/>
        </p:nvPicPr>
        <p:blipFill>
          <a:blip r:embed="rId4">
            <a:alphaModFix/>
          </a:blip>
          <a:stretch>
            <a:fillRect/>
          </a:stretch>
        </p:blipFill>
        <p:spPr>
          <a:xfrm>
            <a:off x="4220550" y="1689700"/>
            <a:ext cx="6335598" cy="4023900"/>
          </a:xfrm>
          <a:prstGeom prst="rect">
            <a:avLst/>
          </a:prstGeom>
          <a:noFill/>
          <a:ln>
            <a:noFill/>
          </a:ln>
        </p:spPr>
      </p:pic>
      <p:sp>
        <p:nvSpPr>
          <p:cNvPr id="910" name="Google Shape;910;p78"/>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Train the model</a:t>
            </a:r>
            <a:endParaRPr sz="3400" b="1">
              <a:solidFill>
                <a:schemeClr val="lt1"/>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16" name="Google Shape;916;p7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17" name="Google Shape;917;p7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8" name="Google Shape;918;p79"/>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19" name="Google Shape;919;p7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20" name="Google Shape;920;p7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21" name="Google Shape;921;p79"/>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Fine tune the model</a:t>
            </a:r>
            <a:endParaRPr sz="3400" b="1">
              <a:solidFill>
                <a:schemeClr val="lt1"/>
              </a:solidFill>
              <a:latin typeface="Montserrat"/>
              <a:ea typeface="Montserrat"/>
              <a:cs typeface="Montserrat"/>
              <a:sym typeface="Montserrat"/>
            </a:endParaRPr>
          </a:p>
        </p:txBody>
      </p:sp>
      <p:pic>
        <p:nvPicPr>
          <p:cNvPr id="922" name="Google Shape;922;p79"/>
          <p:cNvPicPr preferRelativeResize="0"/>
          <p:nvPr/>
        </p:nvPicPr>
        <p:blipFill>
          <a:blip r:embed="rId4">
            <a:alphaModFix/>
          </a:blip>
          <a:stretch>
            <a:fillRect/>
          </a:stretch>
        </p:blipFill>
        <p:spPr>
          <a:xfrm>
            <a:off x="4634875" y="1603938"/>
            <a:ext cx="5868674" cy="3870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28" name="Google Shape;928;p8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29" name="Google Shape;929;p8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0" name="Google Shape;930;p80"/>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31" name="Google Shape;931;p8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32" name="Google Shape;932;p8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33" name="Google Shape;933;p80"/>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934" name="Google Shape;934;p80"/>
          <p:cNvPicPr preferRelativeResize="0"/>
          <p:nvPr/>
        </p:nvPicPr>
        <p:blipFill>
          <a:blip r:embed="rId4">
            <a:alphaModFix/>
          </a:blip>
          <a:stretch>
            <a:fillRect/>
          </a:stretch>
        </p:blipFill>
        <p:spPr>
          <a:xfrm>
            <a:off x="4183038" y="1500925"/>
            <a:ext cx="6386150" cy="4095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8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40" name="Google Shape;940;p8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41" name="Google Shape;941;p8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2" name="Google Shape;942;p81"/>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43" name="Google Shape;943;p8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44" name="Google Shape;944;p8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45" name="Google Shape;945;p81"/>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946" name="Google Shape;946;p81"/>
          <p:cNvPicPr preferRelativeResize="0"/>
          <p:nvPr/>
        </p:nvPicPr>
        <p:blipFill>
          <a:blip r:embed="rId4">
            <a:alphaModFix/>
          </a:blip>
          <a:stretch>
            <a:fillRect/>
          </a:stretch>
        </p:blipFill>
        <p:spPr>
          <a:xfrm>
            <a:off x="4420875" y="1557350"/>
            <a:ext cx="6148324" cy="40339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8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52" name="Google Shape;952;p8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53" name="Google Shape;953;p8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4" name="Google Shape;954;p82"/>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55" name="Google Shape;955;p8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56" name="Google Shape;956;p8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57" name="Google Shape;957;p82" title="WhatsApp Image 2025-03-19 at 09.21.43_985e8557.jpg"/>
          <p:cNvPicPr preferRelativeResize="0"/>
          <p:nvPr/>
        </p:nvPicPr>
        <p:blipFill>
          <a:blip r:embed="rId4">
            <a:alphaModFix/>
          </a:blip>
          <a:stretch>
            <a:fillRect/>
          </a:stretch>
        </p:blipFill>
        <p:spPr>
          <a:xfrm>
            <a:off x="1212575" y="1117700"/>
            <a:ext cx="9083840" cy="504578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63" name="Google Shape;963;p8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64" name="Google Shape;964;p8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5" name="Google Shape;965;p83"/>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66" name="Google Shape;966;p8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67" name="Google Shape;967;p8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68" name="Google Shape;968;p83" title="WhatsApp Image 2025-03-19 at 09.21.46_fd73650c.jpg"/>
          <p:cNvPicPr preferRelativeResize="0"/>
          <p:nvPr/>
        </p:nvPicPr>
        <p:blipFill>
          <a:blip r:embed="rId4">
            <a:alphaModFix/>
          </a:blip>
          <a:stretch>
            <a:fillRect/>
          </a:stretch>
        </p:blipFill>
        <p:spPr>
          <a:xfrm>
            <a:off x="1610850" y="1392200"/>
            <a:ext cx="8970301" cy="46392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89"/>
        <p:cNvGrpSpPr/>
        <p:nvPr/>
      </p:nvGrpSpPr>
      <p:grpSpPr>
        <a:xfrm>
          <a:off x="0" y="0"/>
          <a:ext cx="0" cy="0"/>
          <a:chOff x="0" y="0"/>
          <a:chExt cx="0" cy="0"/>
        </a:xfrm>
      </p:grpSpPr>
      <p:sp>
        <p:nvSpPr>
          <p:cNvPr id="190" name="Google Shape;190;p19"/>
          <p:cNvSpPr/>
          <p:nvPr/>
        </p:nvSpPr>
        <p:spPr>
          <a:xfrm>
            <a:off x="11709352" y="5191103"/>
            <a:ext cx="483023" cy="983403"/>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91" name="Google Shape;191;p19"/>
          <p:cNvSpPr/>
          <p:nvPr/>
        </p:nvSpPr>
        <p:spPr>
          <a:xfrm>
            <a:off x="958470" y="4744575"/>
            <a:ext cx="791633" cy="329777"/>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192" name="Google Shape;192;p1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193" name="Google Shape;193;p1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94" name="Google Shape;194;p19"/>
          <p:cNvGrpSpPr/>
          <p:nvPr/>
        </p:nvGrpSpPr>
        <p:grpSpPr>
          <a:xfrm>
            <a:off x="3040113" y="3003000"/>
            <a:ext cx="6256200" cy="1438700"/>
            <a:chOff x="5498314" y="3710353"/>
            <a:chExt cx="6256200" cy="1438700"/>
          </a:xfrm>
        </p:grpSpPr>
        <p:sp>
          <p:nvSpPr>
            <p:cNvPr id="195" name="Google Shape;195;p1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21013164| Samarasinghe G.D.M.J</a:t>
              </a:r>
              <a:endParaRPr sz="3000" b="1">
                <a:solidFill>
                  <a:schemeClr val="lt1"/>
                </a:solidFill>
                <a:latin typeface="Montserrat"/>
                <a:ea typeface="Montserrat"/>
                <a:cs typeface="Montserrat"/>
                <a:sym typeface="Montserrat"/>
              </a:endParaRPr>
            </a:p>
          </p:txBody>
        </p:sp>
        <p:sp>
          <p:nvSpPr>
            <p:cNvPr id="196" name="Google Shape;196;p1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197" name="Google Shape;197;p1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Samarasinghe G.D.M.J</a:t>
            </a:r>
            <a:r>
              <a:rPr lang="en-US" sz="2000" b="1">
                <a:solidFill>
                  <a:schemeClr val="lt1"/>
                </a:solidFill>
                <a:latin typeface="Calibri"/>
                <a:ea typeface="Calibri"/>
                <a:cs typeface="Calibri"/>
                <a:sym typeface="Calibri"/>
              </a:rPr>
              <a:t>| 24-25J-377</a:t>
            </a:r>
            <a:endParaRPr/>
          </a:p>
        </p:txBody>
      </p:sp>
      <p:pic>
        <p:nvPicPr>
          <p:cNvPr id="198" name="Google Shape;198;p1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199" name="Google Shape;199;p1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200" name="Google Shape;200;p19"/>
          <p:cNvPicPr preferRelativeResize="0"/>
          <p:nvPr/>
        </p:nvPicPr>
        <p:blipFill rotWithShape="1">
          <a:blip r:embed="rId5">
            <a:alphaModFix/>
          </a:blip>
          <a:srcRect l="20070" t="13786" r="20249" b="48212"/>
          <a:stretch/>
        </p:blipFill>
        <p:spPr>
          <a:xfrm>
            <a:off x="9308100" y="213525"/>
            <a:ext cx="2568600" cy="2454900"/>
          </a:xfrm>
          <a:prstGeom prst="ellipse">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74" name="Google Shape;974;p8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75" name="Google Shape;975;p8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6" name="Google Shape;976;p84"/>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77" name="Google Shape;977;p8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78" name="Google Shape;978;p8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79" name="Google Shape;979;p84" title="WhatsApp Image 2025-03-19 at 09.21.46_e29c7a59.jpg"/>
          <p:cNvPicPr preferRelativeResize="0"/>
          <p:nvPr/>
        </p:nvPicPr>
        <p:blipFill>
          <a:blip r:embed="rId4">
            <a:alphaModFix/>
          </a:blip>
          <a:stretch>
            <a:fillRect/>
          </a:stretch>
        </p:blipFill>
        <p:spPr>
          <a:xfrm>
            <a:off x="1520525" y="1178750"/>
            <a:ext cx="8970291" cy="504578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8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85" name="Google Shape;985;p8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86" name="Google Shape;986;p8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7" name="Google Shape;987;p85"/>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88" name="Google Shape;988;p8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89" name="Google Shape;989;p8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90" name="Google Shape;990;p85" title="WhatsApp Image 2025-03-19 at 09.21.42_84fde53a.jpg"/>
          <p:cNvPicPr preferRelativeResize="0"/>
          <p:nvPr/>
        </p:nvPicPr>
        <p:blipFill>
          <a:blip r:embed="rId4">
            <a:alphaModFix/>
          </a:blip>
          <a:stretch>
            <a:fillRect/>
          </a:stretch>
        </p:blipFill>
        <p:spPr>
          <a:xfrm>
            <a:off x="1743275" y="1270100"/>
            <a:ext cx="9020406" cy="50457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96" name="Google Shape;996;p8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97" name="Google Shape;997;p8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8" name="Google Shape;998;p86"/>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99" name="Google Shape;999;p8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00" name="Google Shape;1000;p8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1001" name="Google Shape;1001;p86"/>
          <p:cNvSpPr txBox="1"/>
          <p:nvPr/>
        </p:nvSpPr>
        <p:spPr>
          <a:xfrm>
            <a:off x="331250" y="2501225"/>
            <a:ext cx="33075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400" b="1">
              <a:solidFill>
                <a:schemeClr val="lt1"/>
              </a:solidFill>
              <a:latin typeface="Montserrat"/>
              <a:ea typeface="Montserrat"/>
              <a:cs typeface="Montserrat"/>
              <a:sym typeface="Montserrat"/>
            </a:endParaRPr>
          </a:p>
        </p:txBody>
      </p:sp>
      <p:pic>
        <p:nvPicPr>
          <p:cNvPr id="1002" name="Google Shape;1002;p86" title="WhatsApp Image 2025-03-19 at 09.21.41_bc10ec1f.jpg"/>
          <p:cNvPicPr preferRelativeResize="0"/>
          <p:nvPr/>
        </p:nvPicPr>
        <p:blipFill>
          <a:blip r:embed="rId4">
            <a:alphaModFix/>
          </a:blip>
          <a:stretch>
            <a:fillRect/>
          </a:stretch>
        </p:blipFill>
        <p:spPr>
          <a:xfrm>
            <a:off x="1743275" y="1412475"/>
            <a:ext cx="8173776" cy="436558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08" name="Google Shape;1008;p8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09" name="Google Shape;1009;p8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0" name="Google Shape;1010;p87"/>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1011" name="Google Shape;1011;p8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12" name="Google Shape;1012;p8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13" name="Google Shape;1013;p87" title="WhatsApp Image 2025-03-19 at 09.21.46_9813d514.jpg"/>
          <p:cNvPicPr preferRelativeResize="0"/>
          <p:nvPr/>
        </p:nvPicPr>
        <p:blipFill>
          <a:blip r:embed="rId4">
            <a:alphaModFix/>
          </a:blip>
          <a:stretch>
            <a:fillRect/>
          </a:stretch>
        </p:blipFill>
        <p:spPr>
          <a:xfrm>
            <a:off x="1137475" y="1422013"/>
            <a:ext cx="9492301" cy="4437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30" name="Google Shape;1030;p8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31" name="Google Shape;1031;p8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2" name="Google Shape;1032;p89"/>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1033" name="Google Shape;1033;p8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34" name="Google Shape;1034;p8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35" name="Google Shape;1035;p89"/>
          <p:cNvPicPr preferRelativeResize="0"/>
          <p:nvPr/>
        </p:nvPicPr>
        <p:blipFill>
          <a:blip r:embed="rId4">
            <a:alphaModFix/>
          </a:blip>
          <a:stretch>
            <a:fillRect/>
          </a:stretch>
        </p:blipFill>
        <p:spPr>
          <a:xfrm>
            <a:off x="1743275" y="1884100"/>
            <a:ext cx="1339102" cy="1469701"/>
          </a:xfrm>
          <a:prstGeom prst="rect">
            <a:avLst/>
          </a:prstGeom>
          <a:noFill/>
          <a:ln>
            <a:noFill/>
          </a:ln>
        </p:spPr>
      </p:pic>
      <p:pic>
        <p:nvPicPr>
          <p:cNvPr id="1036" name="Google Shape;1036;p89"/>
          <p:cNvPicPr preferRelativeResize="0"/>
          <p:nvPr/>
        </p:nvPicPr>
        <p:blipFill>
          <a:blip r:embed="rId5">
            <a:alphaModFix/>
          </a:blip>
          <a:stretch>
            <a:fillRect/>
          </a:stretch>
        </p:blipFill>
        <p:spPr>
          <a:xfrm>
            <a:off x="3553551" y="1641570"/>
            <a:ext cx="1960201" cy="1553675"/>
          </a:xfrm>
          <a:prstGeom prst="rect">
            <a:avLst/>
          </a:prstGeom>
          <a:noFill/>
          <a:ln>
            <a:noFill/>
          </a:ln>
        </p:spPr>
      </p:pic>
      <p:pic>
        <p:nvPicPr>
          <p:cNvPr id="1037" name="Google Shape;1037;p89"/>
          <p:cNvPicPr preferRelativeResize="0"/>
          <p:nvPr/>
        </p:nvPicPr>
        <p:blipFill>
          <a:blip r:embed="rId6">
            <a:alphaModFix/>
          </a:blip>
          <a:stretch>
            <a:fillRect/>
          </a:stretch>
        </p:blipFill>
        <p:spPr>
          <a:xfrm>
            <a:off x="5632675" y="1641575"/>
            <a:ext cx="2068749" cy="1363251"/>
          </a:xfrm>
          <a:prstGeom prst="rect">
            <a:avLst/>
          </a:prstGeom>
          <a:noFill/>
          <a:ln>
            <a:noFill/>
          </a:ln>
        </p:spPr>
      </p:pic>
      <p:pic>
        <p:nvPicPr>
          <p:cNvPr id="1038" name="Google Shape;1038;p89"/>
          <p:cNvPicPr preferRelativeResize="0"/>
          <p:nvPr/>
        </p:nvPicPr>
        <p:blipFill>
          <a:blip r:embed="rId7">
            <a:alphaModFix/>
          </a:blip>
          <a:stretch>
            <a:fillRect/>
          </a:stretch>
        </p:blipFill>
        <p:spPr>
          <a:xfrm>
            <a:off x="8181600" y="1641577"/>
            <a:ext cx="1209240" cy="15536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9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44" name="Google Shape;1044;p9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45" name="Google Shape;1045;p9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0"/>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1047" name="Google Shape;1047;p9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48" name="Google Shape;1048;p9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49" name="Google Shape;1049;p90"/>
          <p:cNvPicPr preferRelativeResize="0"/>
          <p:nvPr/>
        </p:nvPicPr>
        <p:blipFill>
          <a:blip r:embed="rId4">
            <a:alphaModFix/>
          </a:blip>
          <a:stretch>
            <a:fillRect/>
          </a:stretch>
        </p:blipFill>
        <p:spPr>
          <a:xfrm>
            <a:off x="1743275" y="1117700"/>
            <a:ext cx="8276450" cy="50457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55" name="Google Shape;1055;p9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56" name="Google Shape;1056;p9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1"/>
          <p:cNvSpPr txBox="1"/>
          <p:nvPr/>
        </p:nvSpPr>
        <p:spPr>
          <a:xfrm>
            <a:off x="44635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1058" name="Google Shape;1058;p9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59" name="Google Shape;1059;p9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60" name="Google Shape;1060;p91"/>
          <p:cNvPicPr preferRelativeResize="0"/>
          <p:nvPr/>
        </p:nvPicPr>
        <p:blipFill>
          <a:blip r:embed="rId4">
            <a:alphaModFix/>
          </a:blip>
          <a:stretch>
            <a:fillRect/>
          </a:stretch>
        </p:blipFill>
        <p:spPr>
          <a:xfrm>
            <a:off x="1103800" y="975000"/>
            <a:ext cx="9106665" cy="504578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9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66" name="Google Shape;1066;p9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67" name="Google Shape;1067;p9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8" name="Google Shape;1068;p92"/>
          <p:cNvSpPr txBox="1"/>
          <p:nvPr/>
        </p:nvSpPr>
        <p:spPr>
          <a:xfrm>
            <a:off x="45692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1069" name="Google Shape;1069;p9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70" name="Google Shape;1070;p9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1071" name="Google Shape;1071;p92"/>
          <p:cNvSpPr txBox="1"/>
          <p:nvPr/>
        </p:nvSpPr>
        <p:spPr>
          <a:xfrm>
            <a:off x="557625" y="983100"/>
            <a:ext cx="10412400" cy="46116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4"/>
              </a:rPr>
              <a:t>https://www.sciencedirect.com/science/article/pii/S0168169920302052</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5"/>
              </a:rPr>
              <a:t>https://www.sciencedirect.com/science/article/pii/S1877050920306906</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https://plantmethods.biomedcentral.com/articles/10.1186/s13007-024-01188-1</a:t>
            </a:r>
            <a:endParaRPr sz="2100">
              <a:solidFill>
                <a:schemeClr val="lt1"/>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93"/>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77" name="Google Shape;1077;p93"/>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78" name="Google Shape;1078;p93"/>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79" name="Google Shape;1079;p93"/>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80" name="Google Shape;1080;p93"/>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081" name="Google Shape;1081;p93"/>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082" name="Google Shape;1082;p93"/>
          <p:cNvSpPr txBox="1"/>
          <p:nvPr/>
        </p:nvSpPr>
        <p:spPr>
          <a:xfrm>
            <a:off x="3737175" y="3981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Commercialization</a:t>
            </a:r>
            <a:endParaRPr sz="3400" b="1">
              <a:solidFill>
                <a:schemeClr val="lt1"/>
              </a:solidFill>
              <a:latin typeface="Montserrat"/>
              <a:ea typeface="Montserrat"/>
              <a:cs typeface="Montserrat"/>
              <a:sym typeface="Montserrat"/>
            </a:endParaRPr>
          </a:p>
        </p:txBody>
      </p:sp>
      <p:sp>
        <p:nvSpPr>
          <p:cNvPr id="1083" name="Google Shape;1083;p93"/>
          <p:cNvSpPr txBox="1"/>
          <p:nvPr/>
        </p:nvSpPr>
        <p:spPr>
          <a:xfrm>
            <a:off x="1416525" y="1398025"/>
            <a:ext cx="8787300" cy="422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lt1"/>
                </a:solidFill>
                <a:latin typeface="Montserrat"/>
                <a:ea typeface="Montserrat"/>
                <a:cs typeface="Montserrat"/>
                <a:sym typeface="Montserrat"/>
              </a:rPr>
              <a:t>Offer 6 months as a free application for the tomato cultivators. During that time we can improve the system according to the feedback of users. After 6 months we deploy the stable version with monthly 2$ subscription. Application will build as a cross platform application.</a:t>
            </a:r>
            <a:endParaRPr sz="1800">
              <a:solidFill>
                <a:schemeClr val="lt1"/>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4"/>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89" name="Google Shape;1089;p94"/>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90" name="Google Shape;1090;p94"/>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91" name="Google Shape;1091;p9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92" name="Google Shape;1092;p9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093" name="Google Shape;1093;p94"/>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094" name="Google Shape;1094;p94"/>
          <p:cNvSpPr txBox="1"/>
          <p:nvPr/>
        </p:nvSpPr>
        <p:spPr>
          <a:xfrm>
            <a:off x="5045700" y="411300"/>
            <a:ext cx="2100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Budget</a:t>
            </a:r>
            <a:endParaRPr sz="3400" b="1">
              <a:solidFill>
                <a:schemeClr val="lt1"/>
              </a:solidFill>
              <a:latin typeface="Montserrat"/>
              <a:ea typeface="Montserrat"/>
              <a:cs typeface="Montserrat"/>
              <a:sym typeface="Montserrat"/>
            </a:endParaRPr>
          </a:p>
        </p:txBody>
      </p:sp>
      <p:sp>
        <p:nvSpPr>
          <p:cNvPr id="1095" name="Google Shape;1095;p94"/>
          <p:cNvSpPr txBox="1"/>
          <p:nvPr/>
        </p:nvSpPr>
        <p:spPr>
          <a:xfrm>
            <a:off x="2090425" y="16966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Description</a:t>
            </a:r>
            <a:endParaRPr sz="1800">
              <a:solidFill>
                <a:schemeClr val="lt1"/>
              </a:solidFill>
              <a:latin typeface="Montserrat"/>
              <a:ea typeface="Montserrat"/>
              <a:cs typeface="Montserrat"/>
              <a:sym typeface="Montserrat"/>
            </a:endParaRPr>
          </a:p>
        </p:txBody>
      </p:sp>
      <p:sp>
        <p:nvSpPr>
          <p:cNvPr id="1096" name="Google Shape;1096;p94"/>
          <p:cNvSpPr txBox="1"/>
          <p:nvPr/>
        </p:nvSpPr>
        <p:spPr>
          <a:xfrm>
            <a:off x="5848750" y="16854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fee(Rs)</a:t>
            </a:r>
            <a:endParaRPr sz="1800">
              <a:solidFill>
                <a:schemeClr val="lt1"/>
              </a:solidFill>
              <a:latin typeface="Montserrat"/>
              <a:ea typeface="Montserrat"/>
              <a:cs typeface="Montserrat"/>
              <a:sym typeface="Montserrat"/>
            </a:endParaRPr>
          </a:p>
        </p:txBody>
      </p:sp>
      <p:sp>
        <p:nvSpPr>
          <p:cNvPr id="1097" name="Google Shape;1097;p94"/>
          <p:cNvSpPr txBox="1"/>
          <p:nvPr/>
        </p:nvSpPr>
        <p:spPr>
          <a:xfrm>
            <a:off x="2090425"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Field visit</a:t>
            </a:r>
            <a:endParaRPr sz="1800">
              <a:solidFill>
                <a:schemeClr val="lt1"/>
              </a:solidFill>
              <a:latin typeface="Montserrat"/>
              <a:ea typeface="Montserrat"/>
              <a:cs typeface="Montserrat"/>
              <a:sym typeface="Montserrat"/>
            </a:endParaRPr>
          </a:p>
        </p:txBody>
      </p:sp>
      <p:sp>
        <p:nvSpPr>
          <p:cNvPr id="1098" name="Google Shape;1098;p94"/>
          <p:cNvSpPr txBox="1"/>
          <p:nvPr/>
        </p:nvSpPr>
        <p:spPr>
          <a:xfrm>
            <a:off x="2090425" y="3639100"/>
            <a:ext cx="2637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AWS server usage</a:t>
            </a:r>
            <a:endParaRPr sz="1800">
              <a:solidFill>
                <a:schemeClr val="lt1"/>
              </a:solidFill>
              <a:latin typeface="Montserrat"/>
              <a:ea typeface="Montserrat"/>
              <a:cs typeface="Montserrat"/>
              <a:sym typeface="Montserrat"/>
            </a:endParaRPr>
          </a:p>
        </p:txBody>
      </p:sp>
      <p:sp>
        <p:nvSpPr>
          <p:cNvPr id="1099" name="Google Shape;1099;p94"/>
          <p:cNvSpPr txBox="1"/>
          <p:nvPr/>
        </p:nvSpPr>
        <p:spPr>
          <a:xfrm>
            <a:off x="2090425" y="44583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Datasets</a:t>
            </a:r>
            <a:endParaRPr sz="1800">
              <a:solidFill>
                <a:schemeClr val="lt1"/>
              </a:solidFill>
              <a:latin typeface="Montserrat"/>
              <a:ea typeface="Montserrat"/>
              <a:cs typeface="Montserrat"/>
              <a:sym typeface="Montserrat"/>
            </a:endParaRPr>
          </a:p>
        </p:txBody>
      </p:sp>
      <p:sp>
        <p:nvSpPr>
          <p:cNvPr id="1100" name="Google Shape;1100;p94"/>
          <p:cNvSpPr txBox="1"/>
          <p:nvPr/>
        </p:nvSpPr>
        <p:spPr>
          <a:xfrm>
            <a:off x="5993850"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3000</a:t>
            </a:r>
            <a:endParaRPr sz="1800">
              <a:solidFill>
                <a:schemeClr val="lt1"/>
              </a:solidFill>
              <a:latin typeface="Montserrat"/>
              <a:ea typeface="Montserrat"/>
              <a:cs typeface="Montserrat"/>
              <a:sym typeface="Montserrat"/>
            </a:endParaRPr>
          </a:p>
        </p:txBody>
      </p:sp>
      <p:sp>
        <p:nvSpPr>
          <p:cNvPr id="1101" name="Google Shape;1101;p94"/>
          <p:cNvSpPr txBox="1"/>
          <p:nvPr/>
        </p:nvSpPr>
        <p:spPr>
          <a:xfrm>
            <a:off x="5993850" y="3608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a:t>
            </a:r>
            <a:endParaRPr sz="1800">
              <a:solidFill>
                <a:schemeClr val="lt1"/>
              </a:solidFill>
              <a:latin typeface="Montserrat"/>
              <a:ea typeface="Montserrat"/>
              <a:cs typeface="Montserrat"/>
              <a:sym typeface="Montserrat"/>
            </a:endParaRPr>
          </a:p>
        </p:txBody>
      </p:sp>
      <p:sp>
        <p:nvSpPr>
          <p:cNvPr id="1102" name="Google Shape;1102;p94"/>
          <p:cNvSpPr txBox="1"/>
          <p:nvPr/>
        </p:nvSpPr>
        <p:spPr>
          <a:xfrm>
            <a:off x="5993850" y="439650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2000</a:t>
            </a:r>
            <a:endParaRPr sz="1800">
              <a:solidFill>
                <a:schemeClr val="lt1"/>
              </a:solidFill>
              <a:latin typeface="Montserrat"/>
              <a:ea typeface="Montserrat"/>
              <a:cs typeface="Montserrat"/>
              <a:sym typeface="Montserrat"/>
            </a:endParaRPr>
          </a:p>
        </p:txBody>
      </p:sp>
      <p:cxnSp>
        <p:nvCxnSpPr>
          <p:cNvPr id="1103" name="Google Shape;1103;p94"/>
          <p:cNvCxnSpPr/>
          <p:nvPr/>
        </p:nvCxnSpPr>
        <p:spPr>
          <a:xfrm>
            <a:off x="1879000" y="5145475"/>
            <a:ext cx="6686100" cy="26400"/>
          </a:xfrm>
          <a:prstGeom prst="straightConnector1">
            <a:avLst/>
          </a:prstGeom>
          <a:noFill/>
          <a:ln w="19050" cap="flat" cmpd="sng">
            <a:solidFill>
              <a:schemeClr val="lt1"/>
            </a:solidFill>
            <a:prstDash val="solid"/>
            <a:round/>
            <a:headEnd type="none" w="med" len="med"/>
            <a:tailEnd type="none" w="med" len="med"/>
          </a:ln>
        </p:spPr>
      </p:cxnSp>
      <p:sp>
        <p:nvSpPr>
          <p:cNvPr id="1104" name="Google Shape;1104;p94"/>
          <p:cNvSpPr txBox="1"/>
          <p:nvPr/>
        </p:nvSpPr>
        <p:spPr>
          <a:xfrm>
            <a:off x="2090425" y="5436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Total</a:t>
            </a:r>
            <a:endParaRPr sz="1800">
              <a:solidFill>
                <a:schemeClr val="lt1"/>
              </a:solidFill>
              <a:latin typeface="Montserrat"/>
              <a:ea typeface="Montserrat"/>
              <a:cs typeface="Montserrat"/>
              <a:sym typeface="Montserrat"/>
            </a:endParaRPr>
          </a:p>
        </p:txBody>
      </p:sp>
      <p:sp>
        <p:nvSpPr>
          <p:cNvPr id="1105" name="Google Shape;1105;p94"/>
          <p:cNvSpPr txBox="1"/>
          <p:nvPr/>
        </p:nvSpPr>
        <p:spPr>
          <a:xfrm>
            <a:off x="5993850" y="54450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5300</a:t>
            </a:r>
            <a:endParaRPr sz="18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6" name="Google Shape;206;p2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7" name="Google Shape;207;p2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 name="Google Shape;208;p20"/>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209" name="Google Shape;209;p2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10" name="Google Shape;210;p2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11" name="Google Shape;211;p20"/>
          <p:cNvSpPr txBox="1"/>
          <p:nvPr/>
        </p:nvSpPr>
        <p:spPr>
          <a:xfrm>
            <a:off x="950650" y="1827400"/>
            <a:ext cx="9833100" cy="1459200"/>
          </a:xfrm>
          <a:prstGeom prst="rect">
            <a:avLst/>
          </a:prstGeom>
          <a:noFill/>
          <a:ln>
            <a:noFill/>
          </a:ln>
        </p:spPr>
        <p:txBody>
          <a:bodyPr spcFirstLastPara="1" wrap="square" lIns="91425" tIns="91425" rIns="91425" bIns="91425" anchor="t" anchorCtr="0">
            <a:noAutofit/>
          </a:bodyPr>
          <a:lstStyle/>
          <a:p>
            <a:pPr marL="457200" lvl="0" indent="-406400" algn="just" rtl="0">
              <a:spcBef>
                <a:spcPts val="0"/>
              </a:spcBef>
              <a:spcAft>
                <a:spcPts val="0"/>
              </a:spcAft>
              <a:buClr>
                <a:schemeClr val="lt1"/>
              </a:buClr>
              <a:buSzPts val="2800"/>
              <a:buFont typeface="Montserrat"/>
              <a:buChar char="●"/>
            </a:pPr>
            <a:r>
              <a:rPr lang="en-US" sz="2500">
                <a:solidFill>
                  <a:schemeClr val="lt1"/>
                </a:solidFill>
                <a:latin typeface="Montserrat"/>
                <a:ea typeface="Montserrat"/>
                <a:cs typeface="Montserrat"/>
                <a:sym typeface="Montserrat"/>
              </a:rPr>
              <a:t>To keep agricultural goods of high quality and market value, it is essential to prevent post-harvest losses</a:t>
            </a:r>
            <a:r>
              <a:rPr lang="en-US" sz="27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800">
              <a:solidFill>
                <a:schemeClr val="lt1"/>
              </a:solidFill>
              <a:latin typeface="Montserrat"/>
              <a:ea typeface="Montserrat"/>
              <a:cs typeface="Montserrat"/>
              <a:sym typeface="Montserrat"/>
            </a:endParaRPr>
          </a:p>
          <a:p>
            <a:pPr marL="457200" lvl="0" indent="-387350" algn="just" rtl="0">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Harvesting tomatoes at the right ripeness ensures optimal flavor and quality, enhancing marketability and reducing waste</a:t>
            </a:r>
            <a:endParaRPr sz="25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406400" algn="just" rtl="0">
              <a:spcBef>
                <a:spcPts val="0"/>
              </a:spcBef>
              <a:spcAft>
                <a:spcPts val="0"/>
              </a:spcAft>
              <a:buClr>
                <a:schemeClr val="lt1"/>
              </a:buClr>
              <a:buSzPts val="2800"/>
              <a:buFont typeface="Montserrat"/>
              <a:buChar char="●"/>
            </a:pPr>
            <a:r>
              <a:rPr lang="en-US" sz="2800">
                <a:solidFill>
                  <a:schemeClr val="lt1"/>
                </a:solidFill>
                <a:latin typeface="Montserrat"/>
                <a:ea typeface="Montserrat"/>
                <a:cs typeface="Montserrat"/>
                <a:sym typeface="Montserrat"/>
              </a:rPr>
              <a:t>Identifying ripeness stages is crucial for timing tomato harvests to ensure peak quality and market appeal.</a:t>
            </a:r>
            <a:endParaRPr sz="2800">
              <a:solidFill>
                <a:schemeClr val="lt1"/>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95"/>
          <p:cNvSpPr txBox="1"/>
          <p:nvPr/>
        </p:nvSpPr>
        <p:spPr>
          <a:xfrm>
            <a:off x="1455525" y="2527795"/>
            <a:ext cx="8872200" cy="1139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5400"/>
              <a:buFont typeface="Lora"/>
              <a:buNone/>
            </a:pPr>
            <a:r>
              <a:rPr lang="en-US" sz="5400" b="1" i="0" u="none" strike="noStrike" cap="none">
                <a:solidFill>
                  <a:schemeClr val="lt1"/>
                </a:solidFill>
                <a:latin typeface="Lora"/>
                <a:ea typeface="Lora"/>
                <a:cs typeface="Lora"/>
                <a:sym typeface="Lora"/>
              </a:rPr>
              <a:t>Thank You!</a:t>
            </a:r>
            <a:endParaRPr/>
          </a:p>
          <a:p>
            <a:pPr marL="0" marR="0" lvl="0" indent="0" algn="ctr" rtl="0">
              <a:lnSpc>
                <a:spcPct val="100000"/>
              </a:lnSpc>
              <a:spcBef>
                <a:spcPts val="0"/>
              </a:spcBef>
              <a:spcAft>
                <a:spcPts val="0"/>
              </a:spcAft>
              <a:buClr>
                <a:schemeClr val="lt1"/>
              </a:buClr>
              <a:buSzPts val="1800"/>
              <a:buFont typeface="Lora"/>
              <a:buNone/>
            </a:pPr>
            <a:endParaRPr/>
          </a:p>
        </p:txBody>
      </p:sp>
      <p:sp>
        <p:nvSpPr>
          <p:cNvPr id="1111" name="Google Shape;1111;p95"/>
          <p:cNvSpPr/>
          <p:nvPr/>
        </p:nvSpPr>
        <p:spPr>
          <a:xfrm>
            <a:off x="1805282" y="127583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112" name="Google Shape;1112;p95"/>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3" name="Google Shape;1113;p95"/>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4" name="Google Shape;1114;p9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115" name="Google Shape;1115;p9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16" name="Google Shape;1116;p95"/>
          <p:cNvPicPr preferRelativeResize="0"/>
          <p:nvPr/>
        </p:nvPicPr>
        <p:blipFill>
          <a:blip r:embed="rId4">
            <a:alphaModFix/>
          </a:blip>
          <a:stretch>
            <a:fillRect/>
          </a:stretch>
        </p:blipFill>
        <p:spPr>
          <a:xfrm>
            <a:off x="10327728" y="4890588"/>
            <a:ext cx="2338612" cy="23386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7" name="Google Shape;217;p2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8" name="Google Shape;218;p2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9" name="Google Shape;219;p2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220" name="Google Shape;220;p2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21" name="Google Shape;221;p2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22" name="Google Shape;222;p21"/>
          <p:cNvSpPr txBox="1"/>
          <p:nvPr/>
        </p:nvSpPr>
        <p:spPr>
          <a:xfrm>
            <a:off x="1062925" y="1994725"/>
            <a:ext cx="9856200" cy="2334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700">
                <a:solidFill>
                  <a:schemeClr val="lt1"/>
                </a:solidFill>
                <a:latin typeface="Montserrat"/>
                <a:ea typeface="Montserrat"/>
                <a:cs typeface="Montserrat"/>
                <a:sym typeface="Montserrat"/>
              </a:rPr>
              <a:t>Tomatoes that are harvested too early or too late will have lesser revenue due to decreased market value, therefore choosing the best harvest time is crucial for maximising quality and profitability.</a:t>
            </a:r>
            <a:endParaRPr sz="2700">
              <a:solidFill>
                <a:schemeClr val="dk1"/>
              </a:solidFill>
              <a:latin typeface="Montserrat"/>
              <a:ea typeface="Montserrat"/>
              <a:cs typeface="Montserrat"/>
              <a:sym typeface="Montserrat"/>
            </a:endParaRPr>
          </a:p>
        </p:txBody>
      </p:sp>
      <p:sp>
        <p:nvSpPr>
          <p:cNvPr id="223" name="Google Shape;223;p21"/>
          <p:cNvSpPr txBox="1"/>
          <p:nvPr/>
        </p:nvSpPr>
        <p:spPr>
          <a:xfrm>
            <a:off x="9199575" y="4328800"/>
            <a:ext cx="2626500" cy="24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24" name="Google Shape;224;p21"/>
          <p:cNvPicPr preferRelativeResize="0"/>
          <p:nvPr/>
        </p:nvPicPr>
        <p:blipFill>
          <a:blip r:embed="rId4">
            <a:alphaModFix/>
          </a:blip>
          <a:stretch>
            <a:fillRect/>
          </a:stretch>
        </p:blipFill>
        <p:spPr>
          <a:xfrm>
            <a:off x="7961375" y="3786850"/>
            <a:ext cx="2458599" cy="26511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griculture">
      <a:dk1>
        <a:srgbClr val="000000"/>
      </a:dk1>
      <a:lt1>
        <a:srgbClr val="FFFFFF"/>
      </a:lt1>
      <a:dk2>
        <a:srgbClr val="1F497D"/>
      </a:dk2>
      <a:lt2>
        <a:srgbClr val="EEECE1"/>
      </a:lt2>
      <a:accent1>
        <a:srgbClr val="023712"/>
      </a:accent1>
      <a:accent2>
        <a:srgbClr val="1E2C25"/>
      </a:accent2>
      <a:accent3>
        <a:srgbClr val="4C8F36"/>
      </a:accent3>
      <a:accent4>
        <a:srgbClr val="62A64C"/>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2315</Words>
  <Application>Microsoft Office PowerPoint</Application>
  <PresentationFormat>Widescreen</PresentationFormat>
  <Paragraphs>354</Paragraphs>
  <Slides>80</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Times New Roman</vt:lpstr>
      <vt:lpstr>Lora</vt:lpstr>
      <vt:lpstr>Arial</vt:lpstr>
      <vt:lpstr>Montserrat</vt:lpstr>
      <vt:lpstr>Georgia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Samarasinghe G.D.M.J it21013164</cp:lastModifiedBy>
  <cp:revision>5</cp:revision>
  <dcterms:modified xsi:type="dcterms:W3CDTF">2025-05-27T08:05:37Z</dcterms:modified>
</cp:coreProperties>
</file>